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61" r:id="rId1"/>
  </p:sldMasterIdLst>
  <p:notesMasterIdLst>
    <p:notesMasterId r:id="rId22"/>
  </p:notesMasterIdLst>
  <p:sldIdLst>
    <p:sldId id="256" r:id="rId2"/>
    <p:sldId id="257" r:id="rId3"/>
    <p:sldId id="261" r:id="rId4"/>
    <p:sldId id="259" r:id="rId5"/>
    <p:sldId id="277" r:id="rId6"/>
    <p:sldId id="280" r:id="rId7"/>
    <p:sldId id="281" r:id="rId8"/>
    <p:sldId id="465" r:id="rId9"/>
    <p:sldId id="466" r:id="rId10"/>
    <p:sldId id="278" r:id="rId11"/>
    <p:sldId id="282" r:id="rId12"/>
    <p:sldId id="283" r:id="rId13"/>
    <p:sldId id="284" r:id="rId14"/>
    <p:sldId id="469" r:id="rId15"/>
    <p:sldId id="286" r:id="rId16"/>
    <p:sldId id="287" r:id="rId17"/>
    <p:sldId id="288" r:id="rId18"/>
    <p:sldId id="289" r:id="rId19"/>
    <p:sldId id="265"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C61"/>
    <a:srgbClr val="FA5C5A"/>
    <a:srgbClr val="EAC571"/>
    <a:srgbClr val="FFD579"/>
    <a:srgbClr val="FF7784"/>
    <a:srgbClr val="F37A2F"/>
    <a:srgbClr val="064B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463"/>
    <p:restoredTop sz="92460"/>
  </p:normalViewPr>
  <p:slideViewPr>
    <p:cSldViewPr snapToGrid="0" snapToObjects="1">
      <p:cViewPr varScale="1">
        <p:scale>
          <a:sx n="52" d="100"/>
          <a:sy n="52" d="100"/>
        </p:scale>
        <p:origin x="7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3562C1-53E2-4339-9D7C-530BAC5BCD85}"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2B291D61-1C13-4E06-B2B7-864D02B3C794}">
      <dgm:prSet/>
      <dgm:spPr/>
      <dgm:t>
        <a:bodyPr/>
        <a:lstStyle/>
        <a:p>
          <a:pPr rtl="0"/>
          <a:r>
            <a:rPr lang="en-US" dirty="0"/>
            <a:t>First Meeting</a:t>
          </a:r>
        </a:p>
      </dgm:t>
    </dgm:pt>
    <dgm:pt modelId="{6FDC0060-3604-4446-8A68-7D055F7AC303}" type="parTrans" cxnId="{3B42430B-AAF5-4CB4-B512-BEB2B9264AF6}">
      <dgm:prSet/>
      <dgm:spPr/>
      <dgm:t>
        <a:bodyPr/>
        <a:lstStyle/>
        <a:p>
          <a:endParaRPr lang="en-US"/>
        </a:p>
      </dgm:t>
    </dgm:pt>
    <dgm:pt modelId="{A9FE1B07-32D2-4254-A16A-C3590DB8A49E}" type="sibTrans" cxnId="{3B42430B-AAF5-4CB4-B512-BEB2B9264AF6}">
      <dgm:prSet/>
      <dgm:spPr/>
      <dgm:t>
        <a:bodyPr/>
        <a:lstStyle/>
        <a:p>
          <a:endParaRPr lang="en-US"/>
        </a:p>
      </dgm:t>
    </dgm:pt>
    <dgm:pt modelId="{14952777-D0BF-4A73-B2D4-A1CA2B45E66C}">
      <dgm:prSet/>
      <dgm:spPr/>
      <dgm:t>
        <a:bodyPr/>
        <a:lstStyle/>
        <a:p>
          <a:r>
            <a:rPr lang="en-GB" dirty="0"/>
            <a:t>The Assignment Brief</a:t>
          </a:r>
          <a:endParaRPr lang="en-US" dirty="0"/>
        </a:p>
      </dgm:t>
    </dgm:pt>
    <dgm:pt modelId="{16CDEA6A-9E21-46EB-8D55-89A15D4AB116}" type="parTrans" cxnId="{BFE1D7C1-5F2A-4ED6-8679-2B9D49B93FA7}">
      <dgm:prSet/>
      <dgm:spPr/>
      <dgm:t>
        <a:bodyPr/>
        <a:lstStyle/>
        <a:p>
          <a:endParaRPr lang="en-US"/>
        </a:p>
      </dgm:t>
    </dgm:pt>
    <dgm:pt modelId="{EDDBF0BE-FCE7-49A3-8BB2-893FC2575CB7}" type="sibTrans" cxnId="{BFE1D7C1-5F2A-4ED6-8679-2B9D49B93FA7}">
      <dgm:prSet/>
      <dgm:spPr/>
      <dgm:t>
        <a:bodyPr/>
        <a:lstStyle/>
        <a:p>
          <a:endParaRPr lang="en-US"/>
        </a:p>
      </dgm:t>
    </dgm:pt>
    <dgm:pt modelId="{F3F2957F-745E-450E-B38E-192D8F1EC068}">
      <dgm:prSet/>
      <dgm:spPr/>
      <dgm:t>
        <a:bodyPr/>
        <a:lstStyle/>
        <a:p>
          <a:r>
            <a:rPr lang="en-GB" dirty="0"/>
            <a:t>The Employability Scheme</a:t>
          </a:r>
          <a:endParaRPr lang="en-US" dirty="0"/>
        </a:p>
      </dgm:t>
    </dgm:pt>
    <dgm:pt modelId="{117C34FD-0E65-42AA-A384-E5C6B5333779}" type="parTrans" cxnId="{37BC8295-8DE4-4602-B996-BEB4B13765BB}">
      <dgm:prSet/>
      <dgm:spPr/>
      <dgm:t>
        <a:bodyPr/>
        <a:lstStyle/>
        <a:p>
          <a:endParaRPr lang="en-US"/>
        </a:p>
      </dgm:t>
    </dgm:pt>
    <dgm:pt modelId="{93813804-CB27-40EE-9250-43D181AECFAA}" type="sibTrans" cxnId="{37BC8295-8DE4-4602-B996-BEB4B13765BB}">
      <dgm:prSet/>
      <dgm:spPr/>
      <dgm:t>
        <a:bodyPr/>
        <a:lstStyle/>
        <a:p>
          <a:endParaRPr lang="en-US"/>
        </a:p>
      </dgm:t>
    </dgm:pt>
    <dgm:pt modelId="{BCA807D6-34D0-E54E-8416-BB3A46D5BF02}">
      <dgm:prSet/>
      <dgm:spPr/>
      <dgm:t>
        <a:bodyPr/>
        <a:lstStyle/>
        <a:p>
          <a:pPr rtl="0"/>
          <a:r>
            <a:rPr lang="en-GB" dirty="0"/>
            <a:t>Introduction to PD1</a:t>
          </a:r>
          <a:endParaRPr lang="en-US" dirty="0"/>
        </a:p>
      </dgm:t>
    </dgm:pt>
    <dgm:pt modelId="{308866B9-1D91-2C43-8150-FD910863E0A8}" type="parTrans" cxnId="{BDA0C779-263E-F24E-8FD8-7946AF2BB5AF}">
      <dgm:prSet/>
      <dgm:spPr/>
      <dgm:t>
        <a:bodyPr/>
        <a:lstStyle/>
        <a:p>
          <a:endParaRPr lang="en-GB"/>
        </a:p>
      </dgm:t>
    </dgm:pt>
    <dgm:pt modelId="{1F276DC2-3814-7C4A-B8EC-EC68ECD5EB36}" type="sibTrans" cxnId="{BDA0C779-263E-F24E-8FD8-7946AF2BB5AF}">
      <dgm:prSet/>
      <dgm:spPr/>
      <dgm:t>
        <a:bodyPr/>
        <a:lstStyle/>
        <a:p>
          <a:endParaRPr lang="en-GB"/>
        </a:p>
      </dgm:t>
    </dgm:pt>
    <dgm:pt modelId="{FA49DBC0-FDB5-B54D-8F93-81E6A259FF51}" type="pres">
      <dgm:prSet presAssocID="{8B3562C1-53E2-4339-9D7C-530BAC5BCD85}" presName="linear" presStyleCnt="0">
        <dgm:presLayoutVars>
          <dgm:animLvl val="lvl"/>
          <dgm:resizeHandles val="exact"/>
        </dgm:presLayoutVars>
      </dgm:prSet>
      <dgm:spPr/>
    </dgm:pt>
    <dgm:pt modelId="{61570FBB-0013-B240-9572-5B4E83351D33}" type="pres">
      <dgm:prSet presAssocID="{2B291D61-1C13-4E06-B2B7-864D02B3C794}" presName="parentText" presStyleLbl="node1" presStyleIdx="0" presStyleCnt="4">
        <dgm:presLayoutVars>
          <dgm:chMax val="0"/>
          <dgm:bulletEnabled val="1"/>
        </dgm:presLayoutVars>
      </dgm:prSet>
      <dgm:spPr/>
    </dgm:pt>
    <dgm:pt modelId="{CEF5E550-4BC8-9347-8689-522A7BFB792B}" type="pres">
      <dgm:prSet presAssocID="{A9FE1B07-32D2-4254-A16A-C3590DB8A49E}" presName="spacer" presStyleCnt="0"/>
      <dgm:spPr/>
    </dgm:pt>
    <dgm:pt modelId="{900D7AC7-4226-784B-A674-36A407E7A5BE}" type="pres">
      <dgm:prSet presAssocID="{BCA807D6-34D0-E54E-8416-BB3A46D5BF02}" presName="parentText" presStyleLbl="node1" presStyleIdx="1" presStyleCnt="4">
        <dgm:presLayoutVars>
          <dgm:chMax val="0"/>
          <dgm:bulletEnabled val="1"/>
        </dgm:presLayoutVars>
      </dgm:prSet>
      <dgm:spPr/>
    </dgm:pt>
    <dgm:pt modelId="{4DAC06BF-ADEB-5F4D-A34A-6D26AA77B254}" type="pres">
      <dgm:prSet presAssocID="{1F276DC2-3814-7C4A-B8EC-EC68ECD5EB36}" presName="spacer" presStyleCnt="0"/>
      <dgm:spPr/>
    </dgm:pt>
    <dgm:pt modelId="{3FBC995D-DB4A-9E4A-8C13-A1AC75A98AFA}" type="pres">
      <dgm:prSet presAssocID="{14952777-D0BF-4A73-B2D4-A1CA2B45E66C}" presName="parentText" presStyleLbl="node1" presStyleIdx="2" presStyleCnt="4">
        <dgm:presLayoutVars>
          <dgm:chMax val="0"/>
          <dgm:bulletEnabled val="1"/>
        </dgm:presLayoutVars>
      </dgm:prSet>
      <dgm:spPr/>
    </dgm:pt>
    <dgm:pt modelId="{81191904-CD82-6C4A-9ADF-9E7DAB6DF51B}" type="pres">
      <dgm:prSet presAssocID="{EDDBF0BE-FCE7-49A3-8BB2-893FC2575CB7}" presName="spacer" presStyleCnt="0"/>
      <dgm:spPr/>
    </dgm:pt>
    <dgm:pt modelId="{8D595E40-52E9-F049-8B8C-7EEDD799ACD5}" type="pres">
      <dgm:prSet presAssocID="{F3F2957F-745E-450E-B38E-192D8F1EC068}" presName="parentText" presStyleLbl="node1" presStyleIdx="3" presStyleCnt="4">
        <dgm:presLayoutVars>
          <dgm:chMax val="0"/>
          <dgm:bulletEnabled val="1"/>
        </dgm:presLayoutVars>
      </dgm:prSet>
      <dgm:spPr/>
    </dgm:pt>
  </dgm:ptLst>
  <dgm:cxnLst>
    <dgm:cxn modelId="{3B42430B-AAF5-4CB4-B512-BEB2B9264AF6}" srcId="{8B3562C1-53E2-4339-9D7C-530BAC5BCD85}" destId="{2B291D61-1C13-4E06-B2B7-864D02B3C794}" srcOrd="0" destOrd="0" parTransId="{6FDC0060-3604-4446-8A68-7D055F7AC303}" sibTransId="{A9FE1B07-32D2-4254-A16A-C3590DB8A49E}"/>
    <dgm:cxn modelId="{F2D3FC21-F905-AF4C-B87F-03377609ECBC}" type="presOf" srcId="{14952777-D0BF-4A73-B2D4-A1CA2B45E66C}" destId="{3FBC995D-DB4A-9E4A-8C13-A1AC75A98AFA}" srcOrd="0" destOrd="0" presId="urn:microsoft.com/office/officeart/2005/8/layout/vList2"/>
    <dgm:cxn modelId="{62D7C549-B94E-664F-9078-A369E2E377D0}" type="presOf" srcId="{BCA807D6-34D0-E54E-8416-BB3A46D5BF02}" destId="{900D7AC7-4226-784B-A674-36A407E7A5BE}" srcOrd="0" destOrd="0" presId="urn:microsoft.com/office/officeart/2005/8/layout/vList2"/>
    <dgm:cxn modelId="{C67A8564-E276-BB4D-95D9-EB9E2C953B38}" type="presOf" srcId="{F3F2957F-745E-450E-B38E-192D8F1EC068}" destId="{8D595E40-52E9-F049-8B8C-7EEDD799ACD5}" srcOrd="0" destOrd="0" presId="urn:microsoft.com/office/officeart/2005/8/layout/vList2"/>
    <dgm:cxn modelId="{E0660E65-E91D-7B40-B59E-E9CA2E7C3D7C}" type="presOf" srcId="{8B3562C1-53E2-4339-9D7C-530BAC5BCD85}" destId="{FA49DBC0-FDB5-B54D-8F93-81E6A259FF51}" srcOrd="0" destOrd="0" presId="urn:microsoft.com/office/officeart/2005/8/layout/vList2"/>
    <dgm:cxn modelId="{BDA0C779-263E-F24E-8FD8-7946AF2BB5AF}" srcId="{8B3562C1-53E2-4339-9D7C-530BAC5BCD85}" destId="{BCA807D6-34D0-E54E-8416-BB3A46D5BF02}" srcOrd="1" destOrd="0" parTransId="{308866B9-1D91-2C43-8150-FD910863E0A8}" sibTransId="{1F276DC2-3814-7C4A-B8EC-EC68ECD5EB36}"/>
    <dgm:cxn modelId="{37BC8295-8DE4-4602-B996-BEB4B13765BB}" srcId="{8B3562C1-53E2-4339-9D7C-530BAC5BCD85}" destId="{F3F2957F-745E-450E-B38E-192D8F1EC068}" srcOrd="3" destOrd="0" parTransId="{117C34FD-0E65-42AA-A384-E5C6B5333779}" sibTransId="{93813804-CB27-40EE-9250-43D181AECFAA}"/>
    <dgm:cxn modelId="{BFE1D7C1-5F2A-4ED6-8679-2B9D49B93FA7}" srcId="{8B3562C1-53E2-4339-9D7C-530BAC5BCD85}" destId="{14952777-D0BF-4A73-B2D4-A1CA2B45E66C}" srcOrd="2" destOrd="0" parTransId="{16CDEA6A-9E21-46EB-8D55-89A15D4AB116}" sibTransId="{EDDBF0BE-FCE7-49A3-8BB2-893FC2575CB7}"/>
    <dgm:cxn modelId="{9BE550F2-A26D-4D43-BD43-C3D276057B42}" type="presOf" srcId="{2B291D61-1C13-4E06-B2B7-864D02B3C794}" destId="{61570FBB-0013-B240-9572-5B4E83351D33}" srcOrd="0" destOrd="0" presId="urn:microsoft.com/office/officeart/2005/8/layout/vList2"/>
    <dgm:cxn modelId="{74BD2540-6CF5-4C4D-97F3-CE2CD82A279B}" type="presParOf" srcId="{FA49DBC0-FDB5-B54D-8F93-81E6A259FF51}" destId="{61570FBB-0013-B240-9572-5B4E83351D33}" srcOrd="0" destOrd="0" presId="urn:microsoft.com/office/officeart/2005/8/layout/vList2"/>
    <dgm:cxn modelId="{7FB1770F-1664-0D45-A1CC-6424CE881283}" type="presParOf" srcId="{FA49DBC0-FDB5-B54D-8F93-81E6A259FF51}" destId="{CEF5E550-4BC8-9347-8689-522A7BFB792B}" srcOrd="1" destOrd="0" presId="urn:microsoft.com/office/officeart/2005/8/layout/vList2"/>
    <dgm:cxn modelId="{1CBE467B-6B04-F74F-A161-4D04F77C3A21}" type="presParOf" srcId="{FA49DBC0-FDB5-B54D-8F93-81E6A259FF51}" destId="{900D7AC7-4226-784B-A674-36A407E7A5BE}" srcOrd="2" destOrd="0" presId="urn:microsoft.com/office/officeart/2005/8/layout/vList2"/>
    <dgm:cxn modelId="{D031973E-C18C-0346-B36A-D8FB2EC337C3}" type="presParOf" srcId="{FA49DBC0-FDB5-B54D-8F93-81E6A259FF51}" destId="{4DAC06BF-ADEB-5F4D-A34A-6D26AA77B254}" srcOrd="3" destOrd="0" presId="urn:microsoft.com/office/officeart/2005/8/layout/vList2"/>
    <dgm:cxn modelId="{3A02C9DC-04A6-DB40-809B-B4D4118D2D87}" type="presParOf" srcId="{FA49DBC0-FDB5-B54D-8F93-81E6A259FF51}" destId="{3FBC995D-DB4A-9E4A-8C13-A1AC75A98AFA}" srcOrd="4" destOrd="0" presId="urn:microsoft.com/office/officeart/2005/8/layout/vList2"/>
    <dgm:cxn modelId="{4B17BA94-41DD-B84E-9027-93E84FF1EC03}" type="presParOf" srcId="{FA49DBC0-FDB5-B54D-8F93-81E6A259FF51}" destId="{81191904-CD82-6C4A-9ADF-9E7DAB6DF51B}" srcOrd="5" destOrd="0" presId="urn:microsoft.com/office/officeart/2005/8/layout/vList2"/>
    <dgm:cxn modelId="{1AA6430B-5117-F74C-BCD3-35B241E3F585}" type="presParOf" srcId="{FA49DBC0-FDB5-B54D-8F93-81E6A259FF51}" destId="{8D595E40-52E9-F049-8B8C-7EEDD799ACD5}"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70FBB-0013-B240-9572-5B4E83351D33}">
      <dsp:nvSpPr>
        <dsp:cNvPr id="0" name=""/>
        <dsp:cNvSpPr/>
      </dsp:nvSpPr>
      <dsp:spPr>
        <a:xfrm>
          <a:off x="0" y="57041"/>
          <a:ext cx="6545199" cy="1079325"/>
        </a:xfrm>
        <a:prstGeom prst="roundRect">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rtl="0">
            <a:lnSpc>
              <a:spcPct val="90000"/>
            </a:lnSpc>
            <a:spcBef>
              <a:spcPct val="0"/>
            </a:spcBef>
            <a:spcAft>
              <a:spcPct val="35000"/>
            </a:spcAft>
            <a:buNone/>
          </a:pPr>
          <a:r>
            <a:rPr lang="en-US" sz="4500" kern="1200" dirty="0"/>
            <a:t>First Meeting</a:t>
          </a:r>
        </a:p>
      </dsp:txBody>
      <dsp:txXfrm>
        <a:off x="52688" y="109729"/>
        <a:ext cx="6439823" cy="973949"/>
      </dsp:txXfrm>
    </dsp:sp>
    <dsp:sp modelId="{900D7AC7-4226-784B-A674-36A407E7A5BE}">
      <dsp:nvSpPr>
        <dsp:cNvPr id="0" name=""/>
        <dsp:cNvSpPr/>
      </dsp:nvSpPr>
      <dsp:spPr>
        <a:xfrm>
          <a:off x="0" y="1265966"/>
          <a:ext cx="6545199" cy="1079325"/>
        </a:xfrm>
        <a:prstGeom prst="roundRect">
          <a:avLst/>
        </a:prstGeom>
        <a:gradFill rotWithShape="0">
          <a:gsLst>
            <a:gs pos="0">
              <a:schemeClr val="accent2">
                <a:hueOff val="537861"/>
                <a:satOff val="-285"/>
                <a:lumOff val="1895"/>
                <a:alphaOff val="0"/>
                <a:tint val="98000"/>
                <a:lumMod val="100000"/>
              </a:schemeClr>
            </a:gs>
            <a:gs pos="100000">
              <a:schemeClr val="accent2">
                <a:hueOff val="537861"/>
                <a:satOff val="-285"/>
                <a:lumOff val="1895"/>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rtl="0">
            <a:lnSpc>
              <a:spcPct val="90000"/>
            </a:lnSpc>
            <a:spcBef>
              <a:spcPct val="0"/>
            </a:spcBef>
            <a:spcAft>
              <a:spcPct val="35000"/>
            </a:spcAft>
            <a:buNone/>
          </a:pPr>
          <a:r>
            <a:rPr lang="en-GB" sz="4500" kern="1200" dirty="0"/>
            <a:t>Introduction to PD1</a:t>
          </a:r>
          <a:endParaRPr lang="en-US" sz="4500" kern="1200" dirty="0"/>
        </a:p>
      </dsp:txBody>
      <dsp:txXfrm>
        <a:off x="52688" y="1318654"/>
        <a:ext cx="6439823" cy="973949"/>
      </dsp:txXfrm>
    </dsp:sp>
    <dsp:sp modelId="{3FBC995D-DB4A-9E4A-8C13-A1AC75A98AFA}">
      <dsp:nvSpPr>
        <dsp:cNvPr id="0" name=""/>
        <dsp:cNvSpPr/>
      </dsp:nvSpPr>
      <dsp:spPr>
        <a:xfrm>
          <a:off x="0" y="2474891"/>
          <a:ext cx="6545199" cy="1079325"/>
        </a:xfrm>
        <a:prstGeom prst="roundRect">
          <a:avLst/>
        </a:prstGeom>
        <a:gradFill rotWithShape="0">
          <a:gsLst>
            <a:gs pos="0">
              <a:schemeClr val="accent2">
                <a:hueOff val="1075723"/>
                <a:satOff val="-571"/>
                <a:lumOff val="3790"/>
                <a:alphaOff val="0"/>
                <a:tint val="98000"/>
                <a:lumMod val="100000"/>
              </a:schemeClr>
            </a:gs>
            <a:gs pos="100000">
              <a:schemeClr val="accent2">
                <a:hueOff val="1075723"/>
                <a:satOff val="-571"/>
                <a:lumOff val="379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GB" sz="4500" kern="1200" dirty="0"/>
            <a:t>The Assignment Brief</a:t>
          </a:r>
          <a:endParaRPr lang="en-US" sz="4500" kern="1200" dirty="0"/>
        </a:p>
      </dsp:txBody>
      <dsp:txXfrm>
        <a:off x="52688" y="2527579"/>
        <a:ext cx="6439823" cy="973949"/>
      </dsp:txXfrm>
    </dsp:sp>
    <dsp:sp modelId="{8D595E40-52E9-F049-8B8C-7EEDD799ACD5}">
      <dsp:nvSpPr>
        <dsp:cNvPr id="0" name=""/>
        <dsp:cNvSpPr/>
      </dsp:nvSpPr>
      <dsp:spPr>
        <a:xfrm>
          <a:off x="0" y="3683816"/>
          <a:ext cx="6545199" cy="1079325"/>
        </a:xfrm>
        <a:prstGeom prst="roundRect">
          <a:avLst/>
        </a:prstGeom>
        <a:gradFill rotWithShape="0">
          <a:gsLst>
            <a:gs pos="0">
              <a:schemeClr val="accent2">
                <a:hueOff val="1613584"/>
                <a:satOff val="-856"/>
                <a:lumOff val="5685"/>
                <a:alphaOff val="0"/>
                <a:tint val="98000"/>
                <a:lumMod val="100000"/>
              </a:schemeClr>
            </a:gs>
            <a:gs pos="100000">
              <a:schemeClr val="accent2">
                <a:hueOff val="1613584"/>
                <a:satOff val="-856"/>
                <a:lumOff val="5685"/>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GB" sz="4500" kern="1200" dirty="0"/>
            <a:t>The Employability Scheme</a:t>
          </a:r>
          <a:endParaRPr lang="en-US" sz="4500" kern="1200" dirty="0"/>
        </a:p>
      </dsp:txBody>
      <dsp:txXfrm>
        <a:off x="52688" y="3736504"/>
        <a:ext cx="6439823" cy="97394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D6D5A0-B541-CF49-9E61-71DA6B0B6730}" type="datetimeFigureOut">
              <a:rPr lang="en-GB" smtClean="0"/>
              <a:t>08/05/2023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73341-9CC4-B944-BEF1-416458BB9338}" type="slidenum">
              <a:rPr lang="en-GB" smtClean="0"/>
              <a:t>‹#›</a:t>
            </a:fld>
            <a:endParaRPr lang="en-GB"/>
          </a:p>
        </p:txBody>
      </p:sp>
    </p:spTree>
    <p:extLst>
      <p:ext uri="{BB962C8B-B14F-4D97-AF65-F5344CB8AC3E}">
        <p14:creationId xmlns:p14="http://schemas.microsoft.com/office/powerpoint/2010/main" val="2880989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71043BC-2D68-9B43-8C4D-3D0E7FE55DF3}" type="datetimeFigureOut">
              <a:rPr lang="en-GB" smtClean="0"/>
              <a:t>08/05/2023</a:t>
            </a:fld>
            <a:endParaRPr lang="en-GB"/>
          </a:p>
        </p:txBody>
      </p:sp>
      <p:sp>
        <p:nvSpPr>
          <p:cNvPr id="5" name="Footer Placeholder 4"/>
          <p:cNvSpPr>
            <a:spLocks noGrp="1"/>
          </p:cNvSpPr>
          <p:nvPr>
            <p:ph type="ftr" sz="quarter" idx="11"/>
          </p:nvPr>
        </p:nvSpPr>
        <p:spPr>
          <a:xfrm>
            <a:off x="3962399" y="5870575"/>
            <a:ext cx="4893958" cy="377825"/>
          </a:xfrm>
        </p:spPr>
        <p:txBody>
          <a:bodyPr/>
          <a:lstStyle/>
          <a:p>
            <a:endParaRPr lang="en-GB"/>
          </a:p>
        </p:txBody>
      </p:sp>
      <p:sp>
        <p:nvSpPr>
          <p:cNvPr id="6" name="Slide Number Placeholder 5"/>
          <p:cNvSpPr>
            <a:spLocks noGrp="1"/>
          </p:cNvSpPr>
          <p:nvPr>
            <p:ph type="sldNum" sz="quarter" idx="12"/>
          </p:nvPr>
        </p:nvSpPr>
        <p:spPr>
          <a:xfrm>
            <a:off x="10608958" y="5870575"/>
            <a:ext cx="551167" cy="377825"/>
          </a:xfrm>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396710823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71043BC-2D68-9B43-8C4D-3D0E7FE55DF3}" type="datetimeFigureOut">
              <a:rPr lang="en-GB" smtClean="0"/>
              <a:t>08/05/2023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1917775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71043BC-2D68-9B43-8C4D-3D0E7FE55DF3}" type="datetimeFigureOut">
              <a:rPr lang="en-GB" smtClean="0"/>
              <a:t>08/05/2023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3281985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71043BC-2D68-9B43-8C4D-3D0E7FE55DF3}" type="datetimeFigureOut">
              <a:rPr lang="en-GB" smtClean="0"/>
              <a:t>08/05/2023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40127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71043BC-2D68-9B43-8C4D-3D0E7FE55DF3}" type="datetimeFigureOut">
              <a:rPr lang="en-GB" smtClean="0"/>
              <a:t>08/05/2023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688355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71043BC-2D68-9B43-8C4D-3D0E7FE55DF3}" type="datetimeFigureOut">
              <a:rPr lang="en-GB" smtClean="0"/>
              <a:t>08/05/2023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1910799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71043BC-2D68-9B43-8C4D-3D0E7FE55DF3}" type="datetimeFigureOut">
              <a:rPr lang="en-GB" smtClean="0"/>
              <a:t>08/05/2023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1474080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71043BC-2D68-9B43-8C4D-3D0E7FE55DF3}" type="datetimeFigureOut">
              <a:rPr lang="en-GB" smtClean="0"/>
              <a:t>08/05/2023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3826808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71043BC-2D68-9B43-8C4D-3D0E7FE55DF3}" type="datetimeFigureOut">
              <a:rPr lang="en-GB" smtClean="0"/>
              <a:t>08/05/2023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2445482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71043BC-2D68-9B43-8C4D-3D0E7FE55DF3}" type="datetimeFigureOut">
              <a:rPr lang="en-GB" smtClean="0"/>
              <a:t>08/05/2023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2074565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71043BC-2D68-9B43-8C4D-3D0E7FE55DF3}" type="datetimeFigureOut">
              <a:rPr lang="en-GB" smtClean="0"/>
              <a:t>08/05/2023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1311083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71043BC-2D68-9B43-8C4D-3D0E7FE55DF3}" type="datetimeFigureOut">
              <a:rPr lang="en-GB" smtClean="0"/>
              <a:t>08/05/2023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3258767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71043BC-2D68-9B43-8C4D-3D0E7FE55DF3}" type="datetimeFigureOut">
              <a:rPr lang="en-GB" smtClean="0"/>
              <a:t>08/05/2023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2945063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71043BC-2D68-9B43-8C4D-3D0E7FE55DF3}" type="datetimeFigureOut">
              <a:rPr lang="en-GB" smtClean="0"/>
              <a:t>08/05/2023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165202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71043BC-2D68-9B43-8C4D-3D0E7FE55DF3}" type="datetimeFigureOut">
              <a:rPr lang="en-GB" smtClean="0"/>
              <a:t>08/05/2023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576244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71043BC-2D68-9B43-8C4D-3D0E7FE55DF3}" type="datetimeFigureOut">
              <a:rPr lang="en-GB" smtClean="0"/>
              <a:t>08/05/2023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137230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F71043BC-2D68-9B43-8C4D-3D0E7FE55DF3}" type="datetimeFigureOut">
              <a:rPr lang="en-GB" smtClean="0"/>
              <a:t>08/05/2023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BC34CF7-B41C-8746-A000-1C568E3366AA}" type="slidenum">
              <a:rPr lang="en-GB" smtClean="0"/>
              <a:t>‹#›</a:t>
            </a:fld>
            <a:endParaRPr lang="en-GB"/>
          </a:p>
        </p:txBody>
      </p:sp>
    </p:spTree>
    <p:extLst>
      <p:ext uri="{BB962C8B-B14F-4D97-AF65-F5344CB8AC3E}">
        <p14:creationId xmlns:p14="http://schemas.microsoft.com/office/powerpoint/2010/main" val="4224166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71043BC-2D68-9B43-8C4D-3D0E7FE55DF3}" type="datetimeFigureOut">
              <a:rPr lang="en-GB" smtClean="0"/>
              <a:t>08/05/2023</a:t>
            </a:fld>
            <a:endParaRPr lang="en-GB"/>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BC34CF7-B41C-8746-A000-1C568E3366AA}" type="slidenum">
              <a:rPr lang="en-GB" smtClean="0"/>
              <a:t>‹#›</a:t>
            </a:fld>
            <a:endParaRPr lang="en-GB"/>
          </a:p>
        </p:txBody>
      </p:sp>
    </p:spTree>
    <p:extLst>
      <p:ext uri="{BB962C8B-B14F-4D97-AF65-F5344CB8AC3E}">
        <p14:creationId xmlns:p14="http://schemas.microsoft.com/office/powerpoint/2010/main" val="1796893909"/>
      </p:ext>
    </p:extLst>
  </p:cSld>
  <p:clrMap bg1="dk1" tx1="lt1" bg2="dk2" tx2="lt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25130-521A-B046-9559-4D88855A96A0}"/>
              </a:ext>
            </a:extLst>
          </p:cNvPr>
          <p:cNvSpPr>
            <a:spLocks noGrp="1"/>
          </p:cNvSpPr>
          <p:nvPr>
            <p:ph type="ctrTitle"/>
          </p:nvPr>
        </p:nvSpPr>
        <p:spPr>
          <a:xfrm>
            <a:off x="1033522" y="137739"/>
            <a:ext cx="10124955" cy="2421464"/>
          </a:xfrm>
        </p:spPr>
        <p:txBody>
          <a:bodyPr>
            <a:normAutofit fontScale="90000"/>
          </a:bodyPr>
          <a:lstStyle/>
          <a:p>
            <a:pPr algn="ctr"/>
            <a:r>
              <a:rPr lang="en-GB" b="1" dirty="0">
                <a:latin typeface="+mn-lt"/>
              </a:rPr>
              <a:t>Welcome to</a:t>
            </a:r>
            <a:br>
              <a:rPr lang="en-GB" b="1" dirty="0">
                <a:latin typeface="+mn-lt"/>
              </a:rPr>
            </a:br>
            <a:br>
              <a:rPr lang="en-GB" sz="2500" b="1" dirty="0">
                <a:latin typeface="+mn-lt"/>
              </a:rPr>
            </a:br>
            <a:r>
              <a:rPr lang="en-GB" b="1" dirty="0">
                <a:latin typeface="+mn-lt"/>
              </a:rPr>
              <a:t>Professional Development Skills </a:t>
            </a:r>
            <a:br>
              <a:rPr lang="en-GB" b="1" dirty="0">
                <a:latin typeface="+mn-lt"/>
              </a:rPr>
            </a:br>
            <a:r>
              <a:rPr lang="en-GB" b="1" dirty="0">
                <a:latin typeface="+mn-lt"/>
              </a:rPr>
              <a:t>Part 1</a:t>
            </a:r>
          </a:p>
        </p:txBody>
      </p:sp>
      <p:sp>
        <p:nvSpPr>
          <p:cNvPr id="3" name="Subtitle 2">
            <a:extLst>
              <a:ext uri="{FF2B5EF4-FFF2-40B4-BE49-F238E27FC236}">
                <a16:creationId xmlns:a16="http://schemas.microsoft.com/office/drawing/2014/main" id="{CA1CDE92-174F-0245-83EB-155A8EDCF656}"/>
              </a:ext>
            </a:extLst>
          </p:cNvPr>
          <p:cNvSpPr>
            <a:spLocks noGrp="1"/>
          </p:cNvSpPr>
          <p:nvPr>
            <p:ph type="subTitle" idx="1"/>
          </p:nvPr>
        </p:nvSpPr>
        <p:spPr>
          <a:xfrm>
            <a:off x="2085944" y="3105391"/>
            <a:ext cx="9072533" cy="2990609"/>
          </a:xfrm>
        </p:spPr>
        <p:txBody>
          <a:bodyPr>
            <a:noAutofit/>
          </a:bodyPr>
          <a:lstStyle/>
          <a:p>
            <a:pPr algn="l"/>
            <a:r>
              <a:rPr lang="en-GB" sz="3000" b="1" dirty="0"/>
              <a:t>Lecturer: </a:t>
            </a:r>
            <a:r>
              <a:rPr lang="en-GB" sz="3000" dirty="0"/>
              <a:t>… </a:t>
            </a:r>
          </a:p>
          <a:p>
            <a:pPr algn="l"/>
            <a:r>
              <a:rPr lang="en-GB" sz="3000" b="1" dirty="0"/>
              <a:t>Email: </a:t>
            </a:r>
            <a:r>
              <a:rPr lang="en-GB" sz="3000" dirty="0"/>
              <a:t>…</a:t>
            </a:r>
          </a:p>
          <a:p>
            <a:pPr algn="l"/>
            <a:endParaRPr lang="en-GB" sz="3000" dirty="0"/>
          </a:p>
          <a:p>
            <a:pPr algn="l"/>
            <a:r>
              <a:rPr lang="en-GB" sz="3000" b="1" dirty="0"/>
              <a:t>Module Leader: 	</a:t>
            </a:r>
            <a:r>
              <a:rPr lang="en-US" sz="3000" cap="none" dirty="0"/>
              <a:t>Kenneth Cohen</a:t>
            </a:r>
            <a:endParaRPr lang="en-GB" sz="3000" cap="none" dirty="0"/>
          </a:p>
          <a:p>
            <a:pPr algn="l"/>
            <a:r>
              <a:rPr lang="en-GB" sz="3000" b="1" dirty="0"/>
              <a:t>Email: 					</a:t>
            </a:r>
            <a:r>
              <a:rPr lang="en-GB" sz="3000" cap="none" dirty="0"/>
              <a:t>kenneth.cohen@london.aru.ac.uk</a:t>
            </a:r>
            <a:endParaRPr lang="en-GB" sz="3000" dirty="0"/>
          </a:p>
        </p:txBody>
      </p:sp>
      <p:pic>
        <p:nvPicPr>
          <p:cNvPr id="5" name="Picture 4">
            <a:extLst>
              <a:ext uri="{FF2B5EF4-FFF2-40B4-BE49-F238E27FC236}">
                <a16:creationId xmlns:a16="http://schemas.microsoft.com/office/drawing/2014/main" id="{E8B2BFE3-2F1B-C349-8CDF-2C817E253175}"/>
              </a:ext>
            </a:extLst>
          </p:cNvPr>
          <p:cNvPicPr>
            <a:picLocks noChangeAspect="1"/>
          </p:cNvPicPr>
          <p:nvPr/>
        </p:nvPicPr>
        <p:blipFill>
          <a:blip r:embed="rId2"/>
          <a:stretch>
            <a:fillRect/>
          </a:stretch>
        </p:blipFill>
        <p:spPr>
          <a:xfrm>
            <a:off x="145143" y="170918"/>
            <a:ext cx="728306" cy="480893"/>
          </a:xfrm>
          <a:prstGeom prst="rect">
            <a:avLst/>
          </a:prstGeom>
        </p:spPr>
      </p:pic>
    </p:spTree>
    <p:extLst>
      <p:ext uri="{BB962C8B-B14F-4D97-AF65-F5344CB8AC3E}">
        <p14:creationId xmlns:p14="http://schemas.microsoft.com/office/powerpoint/2010/main" val="804421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FA64-F940-4540-BF14-18AA7CF8832F}"/>
              </a:ext>
            </a:extLst>
          </p:cNvPr>
          <p:cNvSpPr>
            <a:spLocks noGrp="1"/>
          </p:cNvSpPr>
          <p:nvPr>
            <p:ph type="title"/>
          </p:nvPr>
        </p:nvSpPr>
        <p:spPr>
          <a:xfrm>
            <a:off x="873449" y="170918"/>
            <a:ext cx="10131425" cy="1456267"/>
          </a:xfrm>
        </p:spPr>
        <p:txBody>
          <a:bodyPr>
            <a:normAutofit/>
          </a:bodyPr>
          <a:lstStyle/>
          <a:p>
            <a:pPr algn="ctr"/>
            <a:r>
              <a:rPr lang="en-GB" sz="4000" b="1" dirty="0"/>
              <a:t>Setting expectations 1</a:t>
            </a:r>
          </a:p>
        </p:txBody>
      </p:sp>
      <p:sp>
        <p:nvSpPr>
          <p:cNvPr id="3" name="Content Placeholder 2">
            <a:extLst>
              <a:ext uri="{FF2B5EF4-FFF2-40B4-BE49-F238E27FC236}">
                <a16:creationId xmlns:a16="http://schemas.microsoft.com/office/drawing/2014/main" id="{A96489A5-D6E9-024B-B9FC-50F45630F4B9}"/>
              </a:ext>
            </a:extLst>
          </p:cNvPr>
          <p:cNvSpPr>
            <a:spLocks noGrp="1"/>
          </p:cNvSpPr>
          <p:nvPr>
            <p:ph idx="1"/>
          </p:nvPr>
        </p:nvSpPr>
        <p:spPr>
          <a:xfrm>
            <a:off x="1187126" y="1377150"/>
            <a:ext cx="10131425" cy="4984740"/>
          </a:xfrm>
        </p:spPr>
        <p:txBody>
          <a:bodyPr>
            <a:noAutofit/>
          </a:bodyPr>
          <a:lstStyle/>
          <a:p>
            <a:pPr marL="0" indent="0">
              <a:spcAft>
                <a:spcPts val="0"/>
              </a:spcAft>
              <a:buNone/>
            </a:pPr>
            <a:r>
              <a:rPr lang="en-GB" sz="3000" dirty="0">
                <a:latin typeface="Calibri" panose="020F0502020204030204" pitchFamily="34" charset="0"/>
                <a:cs typeface="Calibri" panose="020F0502020204030204" pitchFamily="34" charset="0"/>
              </a:rPr>
              <a:t>To make the most of your learning:</a:t>
            </a:r>
          </a:p>
          <a:p>
            <a:pPr marL="0" indent="0">
              <a:spcAft>
                <a:spcPts val="0"/>
              </a:spcAft>
              <a:buNone/>
            </a:pPr>
            <a:endParaRPr lang="en-GB" sz="1500" b="1" dirty="0">
              <a:latin typeface="Calibri" panose="020F0502020204030204" pitchFamily="34" charset="0"/>
              <a:cs typeface="Calibri" panose="020F0502020204030204" pitchFamily="34" charset="0"/>
            </a:endParaRPr>
          </a:p>
          <a:p>
            <a:pPr marL="914400" lvl="1" indent="-457200">
              <a:spcAft>
                <a:spcPts val="0"/>
              </a:spcAft>
              <a:buFont typeface="+mj-lt"/>
              <a:buAutoNum type="arabicPeriod"/>
            </a:pPr>
            <a:r>
              <a:rPr lang="en-GB" sz="3000" dirty="0">
                <a:latin typeface="Calibri" panose="020F0502020204030204" pitchFamily="34" charset="0"/>
                <a:cs typeface="Calibri" panose="020F0502020204030204" pitchFamily="34" charset="0"/>
              </a:rPr>
              <a:t>Engage and participate in sessions proactively.</a:t>
            </a:r>
          </a:p>
          <a:p>
            <a:pPr marL="914400" lvl="1" indent="-457200">
              <a:spcAft>
                <a:spcPts val="0"/>
              </a:spcAft>
              <a:buFont typeface="+mj-lt"/>
              <a:buAutoNum type="arabicPeriod"/>
            </a:pPr>
            <a:endParaRPr lang="en-GB" sz="1500" dirty="0">
              <a:latin typeface="Calibri" panose="020F0502020204030204" pitchFamily="34" charset="0"/>
              <a:cs typeface="Calibri" panose="020F0502020204030204" pitchFamily="34" charset="0"/>
            </a:endParaRPr>
          </a:p>
          <a:p>
            <a:pPr marL="914400" lvl="1" indent="-457200">
              <a:spcAft>
                <a:spcPts val="0"/>
              </a:spcAft>
              <a:buFont typeface="+mj-lt"/>
              <a:buAutoNum type="arabicPeriod"/>
            </a:pPr>
            <a:r>
              <a:rPr lang="en-GB" sz="3000" dirty="0">
                <a:latin typeface="Calibri" panose="020F0502020204030204" pitchFamily="34" charset="0"/>
                <a:cs typeface="Calibri" panose="020F0502020204030204" pitchFamily="34" charset="0"/>
              </a:rPr>
              <a:t>Be serious about completing your weekly tasks for PD1 (i.e. do your homework!).</a:t>
            </a:r>
          </a:p>
          <a:p>
            <a:pPr marL="914400" lvl="1" indent="-457200">
              <a:spcAft>
                <a:spcPts val="0"/>
              </a:spcAft>
              <a:buFont typeface="+mj-lt"/>
              <a:buAutoNum type="arabicPeriod"/>
            </a:pPr>
            <a:endParaRPr lang="en-GB" sz="1500" dirty="0">
              <a:latin typeface="Calibri" panose="020F0502020204030204" pitchFamily="34" charset="0"/>
              <a:cs typeface="Calibri" panose="020F0502020204030204" pitchFamily="34" charset="0"/>
            </a:endParaRPr>
          </a:p>
          <a:p>
            <a:pPr marL="914400" lvl="1" indent="-457200">
              <a:spcAft>
                <a:spcPts val="0"/>
              </a:spcAft>
              <a:buFont typeface="+mj-lt"/>
              <a:buAutoNum type="arabicPeriod"/>
            </a:pPr>
            <a:r>
              <a:rPr lang="en-GB" sz="3000" dirty="0">
                <a:latin typeface="Calibri" panose="020F0502020204030204" pitchFamily="34" charset="0"/>
                <a:cs typeface="Calibri" panose="020F0502020204030204" pitchFamily="34" charset="0"/>
              </a:rPr>
              <a:t>Be positive and inclusive in your interactions with classmates and your lecturer.</a:t>
            </a:r>
          </a:p>
          <a:p>
            <a:pPr marL="914400" lvl="1" indent="-457200">
              <a:spcAft>
                <a:spcPts val="0"/>
              </a:spcAft>
              <a:buFont typeface="+mj-lt"/>
              <a:buAutoNum type="arabicPeriod"/>
            </a:pPr>
            <a:endParaRPr lang="en-GB" sz="1500" dirty="0">
              <a:latin typeface="Calibri" panose="020F0502020204030204" pitchFamily="34" charset="0"/>
              <a:cs typeface="Calibri" panose="020F0502020204030204" pitchFamily="34" charset="0"/>
            </a:endParaRPr>
          </a:p>
          <a:p>
            <a:pPr marL="914400" lvl="1" indent="-457200">
              <a:spcAft>
                <a:spcPts val="0"/>
              </a:spcAft>
              <a:buFont typeface="+mj-lt"/>
              <a:buAutoNum type="arabicPeriod"/>
            </a:pPr>
            <a:r>
              <a:rPr lang="en-GB" sz="3000" dirty="0">
                <a:latin typeface="Calibri" panose="020F0502020204030204" pitchFamily="34" charset="0"/>
                <a:cs typeface="Calibri" panose="020F0502020204030204" pitchFamily="34" charset="0"/>
              </a:rPr>
              <a:t>Do not hesitate to ask questions if you’re are stuck, lost or don’t understand what is expected of you.</a:t>
            </a:r>
          </a:p>
        </p:txBody>
      </p:sp>
      <p:pic>
        <p:nvPicPr>
          <p:cNvPr id="4" name="Picture 3">
            <a:extLst>
              <a:ext uri="{FF2B5EF4-FFF2-40B4-BE49-F238E27FC236}">
                <a16:creationId xmlns:a16="http://schemas.microsoft.com/office/drawing/2014/main" id="{FCC58A13-39E5-C243-B4AF-C64DF8AEBE5D}"/>
              </a:ext>
            </a:extLst>
          </p:cNvPr>
          <p:cNvPicPr>
            <a:picLocks noChangeAspect="1"/>
          </p:cNvPicPr>
          <p:nvPr/>
        </p:nvPicPr>
        <p:blipFill>
          <a:blip r:embed="rId2"/>
          <a:stretch>
            <a:fillRect/>
          </a:stretch>
        </p:blipFill>
        <p:spPr>
          <a:xfrm>
            <a:off x="145143" y="170918"/>
            <a:ext cx="728306" cy="480893"/>
          </a:xfrm>
          <a:prstGeom prst="rect">
            <a:avLst/>
          </a:prstGeom>
        </p:spPr>
      </p:pic>
    </p:spTree>
    <p:extLst>
      <p:ext uri="{BB962C8B-B14F-4D97-AF65-F5344CB8AC3E}">
        <p14:creationId xmlns:p14="http://schemas.microsoft.com/office/powerpoint/2010/main" val="722595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FA64-F940-4540-BF14-18AA7CF8832F}"/>
              </a:ext>
            </a:extLst>
          </p:cNvPr>
          <p:cNvSpPr>
            <a:spLocks noGrp="1"/>
          </p:cNvSpPr>
          <p:nvPr>
            <p:ph type="title"/>
          </p:nvPr>
        </p:nvSpPr>
        <p:spPr>
          <a:xfrm>
            <a:off x="873449" y="170918"/>
            <a:ext cx="10131425" cy="1456267"/>
          </a:xfrm>
        </p:spPr>
        <p:txBody>
          <a:bodyPr>
            <a:normAutofit/>
          </a:bodyPr>
          <a:lstStyle/>
          <a:p>
            <a:pPr algn="ctr"/>
            <a:r>
              <a:rPr lang="en-GB" sz="4000" b="1" dirty="0"/>
              <a:t>Setting expectations 2</a:t>
            </a:r>
          </a:p>
        </p:txBody>
      </p:sp>
      <p:sp>
        <p:nvSpPr>
          <p:cNvPr id="3" name="Content Placeholder 2">
            <a:extLst>
              <a:ext uri="{FF2B5EF4-FFF2-40B4-BE49-F238E27FC236}">
                <a16:creationId xmlns:a16="http://schemas.microsoft.com/office/drawing/2014/main" id="{A96489A5-D6E9-024B-B9FC-50F45630F4B9}"/>
              </a:ext>
            </a:extLst>
          </p:cNvPr>
          <p:cNvSpPr>
            <a:spLocks noGrp="1"/>
          </p:cNvSpPr>
          <p:nvPr>
            <p:ph idx="1"/>
          </p:nvPr>
        </p:nvSpPr>
        <p:spPr>
          <a:xfrm>
            <a:off x="1187126" y="1206231"/>
            <a:ext cx="10131425" cy="5214026"/>
          </a:xfrm>
        </p:spPr>
        <p:txBody>
          <a:bodyPr>
            <a:noAutofit/>
          </a:bodyPr>
          <a:lstStyle/>
          <a:p>
            <a:pPr marL="0" indent="0">
              <a:spcAft>
                <a:spcPts val="0"/>
              </a:spcAft>
              <a:buNone/>
            </a:pPr>
            <a:r>
              <a:rPr lang="en-GB" sz="3000" dirty="0">
                <a:latin typeface="Calibri" panose="020F0502020204030204" pitchFamily="34" charset="0"/>
                <a:cs typeface="Calibri" panose="020F0502020204030204" pitchFamily="34" charset="0"/>
              </a:rPr>
              <a:t>There may be occasions where the topics covered raise difficult issues for you or your peers. In order to create a safe space to learn:</a:t>
            </a:r>
          </a:p>
          <a:p>
            <a:pPr marL="0" indent="0">
              <a:spcAft>
                <a:spcPts val="0"/>
              </a:spcAft>
              <a:buNone/>
            </a:pPr>
            <a:endParaRPr lang="en-US" sz="3000" b="1" dirty="0">
              <a:latin typeface="Calibri" panose="020F0502020204030204" pitchFamily="34" charset="0"/>
              <a:cs typeface="Calibri" panose="020F0502020204030204" pitchFamily="34" charset="0"/>
            </a:endParaRPr>
          </a:p>
          <a:p>
            <a:pPr marL="914400" lvl="1" indent="-457200">
              <a:spcAft>
                <a:spcPts val="0"/>
              </a:spcAft>
              <a:buFont typeface="+mj-lt"/>
              <a:buAutoNum type="arabicPeriod"/>
            </a:pPr>
            <a:r>
              <a:rPr lang="en-GB" sz="3000" dirty="0">
                <a:latin typeface="Calibri" panose="020F0502020204030204" pitchFamily="34" charset="0"/>
                <a:cs typeface="Calibri" panose="020F0502020204030204" pitchFamily="34" charset="0"/>
              </a:rPr>
              <a:t>Respect the confidentiality of any personal information that is shared.</a:t>
            </a:r>
          </a:p>
          <a:p>
            <a:pPr marL="914400" lvl="1" indent="-457200">
              <a:spcAft>
                <a:spcPts val="0"/>
              </a:spcAft>
              <a:buFont typeface="+mj-lt"/>
              <a:buAutoNum type="arabicPeriod"/>
            </a:pPr>
            <a:endParaRPr lang="en-US" sz="3000" dirty="0">
              <a:latin typeface="Calibri" panose="020F0502020204030204" pitchFamily="34" charset="0"/>
              <a:cs typeface="Calibri" panose="020F0502020204030204" pitchFamily="34" charset="0"/>
            </a:endParaRPr>
          </a:p>
          <a:p>
            <a:pPr marL="914400" lvl="1" indent="-457200">
              <a:spcAft>
                <a:spcPts val="0"/>
              </a:spcAft>
              <a:buFont typeface="+mj-lt"/>
              <a:buAutoNum type="arabicPeriod"/>
            </a:pPr>
            <a:r>
              <a:rPr lang="en-GB" sz="3000" dirty="0">
                <a:latin typeface="Calibri" panose="020F0502020204030204" pitchFamily="34" charset="0"/>
                <a:cs typeface="Calibri" panose="020F0502020204030204" pitchFamily="34" charset="0"/>
              </a:rPr>
              <a:t>Speak to your Personal </a:t>
            </a:r>
            <a:r>
              <a:rPr lang="en-GB" sz="3000">
                <a:latin typeface="Calibri" panose="020F0502020204030204" pitchFamily="34" charset="0"/>
                <a:cs typeface="Calibri" panose="020F0502020204030204" pitchFamily="34" charset="0"/>
              </a:rPr>
              <a:t>Development Tutor </a:t>
            </a:r>
            <a:r>
              <a:rPr lang="en-GB" sz="3000" dirty="0">
                <a:latin typeface="Calibri" panose="020F0502020204030204" pitchFamily="34" charset="0"/>
                <a:cs typeface="Calibri" panose="020F0502020204030204" pitchFamily="34" charset="0"/>
              </a:rPr>
              <a:t>(PDT) and discuss a referral to the Student Welfare Team if you feel you need extra support.</a:t>
            </a:r>
          </a:p>
        </p:txBody>
      </p:sp>
      <p:pic>
        <p:nvPicPr>
          <p:cNvPr id="4" name="Picture 3">
            <a:extLst>
              <a:ext uri="{FF2B5EF4-FFF2-40B4-BE49-F238E27FC236}">
                <a16:creationId xmlns:a16="http://schemas.microsoft.com/office/drawing/2014/main" id="{FCC58A13-39E5-C243-B4AF-C64DF8AEBE5D}"/>
              </a:ext>
            </a:extLst>
          </p:cNvPr>
          <p:cNvPicPr>
            <a:picLocks noChangeAspect="1"/>
          </p:cNvPicPr>
          <p:nvPr/>
        </p:nvPicPr>
        <p:blipFill>
          <a:blip r:embed="rId2"/>
          <a:stretch>
            <a:fillRect/>
          </a:stretch>
        </p:blipFill>
        <p:spPr>
          <a:xfrm>
            <a:off x="145143" y="170918"/>
            <a:ext cx="728306" cy="480893"/>
          </a:xfrm>
          <a:prstGeom prst="rect">
            <a:avLst/>
          </a:prstGeom>
        </p:spPr>
      </p:pic>
    </p:spTree>
    <p:extLst>
      <p:ext uri="{BB962C8B-B14F-4D97-AF65-F5344CB8AC3E}">
        <p14:creationId xmlns:p14="http://schemas.microsoft.com/office/powerpoint/2010/main" val="2752879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descr="Coloured paperclips on layered pages">
            <a:extLst>
              <a:ext uri="{FF2B5EF4-FFF2-40B4-BE49-F238E27FC236}">
                <a16:creationId xmlns:a16="http://schemas.microsoft.com/office/drawing/2014/main" id="{2C25C873-F59A-7B40-B92E-29F6CD4308E6}"/>
              </a:ext>
            </a:extLst>
          </p:cNvPr>
          <p:cNvPicPr>
            <a:picLocks noChangeAspect="1"/>
          </p:cNvPicPr>
          <p:nvPr/>
        </p:nvPicPr>
        <p:blipFill>
          <a:blip r:embed="rId3"/>
          <a:srcRect/>
          <a:stretch/>
        </p:blipFill>
        <p:spPr>
          <a:xfrm>
            <a:off x="0" y="10"/>
            <a:ext cx="12208933" cy="6857990"/>
          </a:xfrm>
          <a:prstGeom prst="rect">
            <a:avLst/>
          </a:prstGeom>
        </p:spPr>
      </p:pic>
      <p:pic>
        <p:nvPicPr>
          <p:cNvPr id="13" name="Picture 12">
            <a:extLst>
              <a:ext uri="{FF2B5EF4-FFF2-40B4-BE49-F238E27FC236}">
                <a16:creationId xmlns:a16="http://schemas.microsoft.com/office/drawing/2014/main" id="{6825645A-ED8A-4E02-A406-CC04B5395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5" name="Picture 14">
            <a:extLst>
              <a:ext uri="{FF2B5EF4-FFF2-40B4-BE49-F238E27FC236}">
                <a16:creationId xmlns:a16="http://schemas.microsoft.com/office/drawing/2014/main" id="{BB8330D1-076F-4893-B5F9-3F2FD6C3A3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1" name="Freeform 5">
            <a:extLst>
              <a:ext uri="{FF2B5EF4-FFF2-40B4-BE49-F238E27FC236}">
                <a16:creationId xmlns:a16="http://schemas.microsoft.com/office/drawing/2014/main" id="{3B066204-32D1-4415-B01F-997B078AA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E5E1DC80-7DEF-D94E-9B39-F4639140671F}"/>
              </a:ext>
            </a:extLst>
          </p:cNvPr>
          <p:cNvSpPr>
            <a:spLocks noGrp="1"/>
          </p:cNvSpPr>
          <p:nvPr>
            <p:ph type="ctrTitle"/>
          </p:nvPr>
        </p:nvSpPr>
        <p:spPr>
          <a:xfrm>
            <a:off x="6646333" y="2032000"/>
            <a:ext cx="4513792" cy="2819398"/>
          </a:xfrm>
        </p:spPr>
        <p:txBody>
          <a:bodyPr>
            <a:normAutofit/>
          </a:bodyPr>
          <a:lstStyle/>
          <a:p>
            <a:r>
              <a:rPr lang="en-GB" dirty="0">
                <a:solidFill>
                  <a:schemeClr val="bg2">
                    <a:lumMod val="75000"/>
                  </a:schemeClr>
                </a:solidFill>
              </a:rPr>
              <a:t>The Assignment Brief</a:t>
            </a:r>
          </a:p>
        </p:txBody>
      </p:sp>
    </p:spTree>
    <p:extLst>
      <p:ext uri="{BB962C8B-B14F-4D97-AF65-F5344CB8AC3E}">
        <p14:creationId xmlns:p14="http://schemas.microsoft.com/office/powerpoint/2010/main" val="1343802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FA64-F940-4540-BF14-18AA7CF8832F}"/>
              </a:ext>
            </a:extLst>
          </p:cNvPr>
          <p:cNvSpPr>
            <a:spLocks noGrp="1"/>
          </p:cNvSpPr>
          <p:nvPr>
            <p:ph type="title"/>
          </p:nvPr>
        </p:nvSpPr>
        <p:spPr>
          <a:xfrm>
            <a:off x="873449" y="170918"/>
            <a:ext cx="10131425" cy="1456267"/>
          </a:xfrm>
        </p:spPr>
        <p:txBody>
          <a:bodyPr>
            <a:normAutofit/>
          </a:bodyPr>
          <a:lstStyle/>
          <a:p>
            <a:pPr algn="ctr"/>
            <a:r>
              <a:rPr lang="en-GB" sz="4000" b="1" dirty="0"/>
              <a:t>Getting to know the assignment brief</a:t>
            </a:r>
          </a:p>
        </p:txBody>
      </p:sp>
      <p:sp>
        <p:nvSpPr>
          <p:cNvPr id="3" name="Content Placeholder 2">
            <a:extLst>
              <a:ext uri="{FF2B5EF4-FFF2-40B4-BE49-F238E27FC236}">
                <a16:creationId xmlns:a16="http://schemas.microsoft.com/office/drawing/2014/main" id="{A96489A5-D6E9-024B-B9FC-50F45630F4B9}"/>
              </a:ext>
            </a:extLst>
          </p:cNvPr>
          <p:cNvSpPr>
            <a:spLocks noGrp="1"/>
          </p:cNvSpPr>
          <p:nvPr>
            <p:ph idx="1"/>
          </p:nvPr>
        </p:nvSpPr>
        <p:spPr>
          <a:xfrm>
            <a:off x="1187126" y="1206231"/>
            <a:ext cx="10131425" cy="5214026"/>
          </a:xfrm>
        </p:spPr>
        <p:txBody>
          <a:bodyPr>
            <a:noAutofit/>
          </a:bodyPr>
          <a:lstStyle/>
          <a:p>
            <a:pPr marL="342900" indent="-342900">
              <a:spcAft>
                <a:spcPts val="0"/>
              </a:spcAft>
              <a:buFont typeface="Arial" panose="020B0604020202020204" pitchFamily="34" charset="0"/>
              <a:buChar char="•"/>
            </a:pPr>
            <a:r>
              <a:rPr lang="en-US" sz="3000" dirty="0"/>
              <a:t>Go to the VLE tile for Week 1 and download the </a:t>
            </a:r>
            <a:r>
              <a:rPr lang="en-GB" sz="3000" b="1" dirty="0">
                <a:solidFill>
                  <a:schemeClr val="accent6"/>
                </a:solidFill>
              </a:rPr>
              <a:t>PD1 Week 1 – </a:t>
            </a:r>
            <a:r>
              <a:rPr lang="en-GB" sz="3000" b="1" dirty="0">
                <a:solidFill>
                  <a:srgbClr val="F98C61"/>
                </a:solidFill>
              </a:rPr>
              <a:t>Assignment</a:t>
            </a:r>
            <a:r>
              <a:rPr lang="en-GB" sz="3000" b="1" dirty="0">
                <a:solidFill>
                  <a:schemeClr val="accent6"/>
                </a:solidFill>
              </a:rPr>
              <a:t> Brief</a:t>
            </a:r>
            <a:r>
              <a:rPr lang="en-GB" sz="3000" dirty="0">
                <a:solidFill>
                  <a:schemeClr val="accent6"/>
                </a:solidFill>
              </a:rPr>
              <a:t> </a:t>
            </a:r>
            <a:r>
              <a:rPr lang="en-US" sz="3000" dirty="0"/>
              <a:t>document. </a:t>
            </a:r>
          </a:p>
          <a:p>
            <a:pPr marL="0" indent="0">
              <a:spcAft>
                <a:spcPts val="0"/>
              </a:spcAft>
              <a:buNone/>
            </a:pPr>
            <a:endParaRPr lang="en-US" sz="3000" dirty="0"/>
          </a:p>
          <a:p>
            <a:pPr marL="342900" indent="-342900">
              <a:spcAft>
                <a:spcPts val="0"/>
              </a:spcAft>
              <a:buFont typeface="Arial" panose="020B0604020202020204" pitchFamily="34" charset="0"/>
              <a:buChar char="•"/>
            </a:pPr>
            <a:r>
              <a:rPr lang="en-US" sz="3000" dirty="0"/>
              <a:t>Take 5 minutes to go over the document.</a:t>
            </a:r>
          </a:p>
          <a:p>
            <a:pPr marL="342900" indent="-342900">
              <a:spcAft>
                <a:spcPts val="0"/>
              </a:spcAft>
              <a:buFont typeface="Arial" panose="020B0604020202020204" pitchFamily="34" charset="0"/>
              <a:buChar char="•"/>
            </a:pPr>
            <a:endParaRPr lang="en-US" sz="3000" dirty="0"/>
          </a:p>
          <a:p>
            <a:pPr marL="342900" indent="-342900">
              <a:spcAft>
                <a:spcPts val="0"/>
              </a:spcAft>
              <a:buFont typeface="Arial" panose="020B0604020202020204" pitchFamily="34" charset="0"/>
              <a:buChar char="•"/>
            </a:pPr>
            <a:r>
              <a:rPr lang="en-US" sz="3000" dirty="0"/>
              <a:t>Go to the website </a:t>
            </a:r>
            <a:r>
              <a:rPr lang="en-US" sz="3000" b="1" i="1" dirty="0">
                <a:solidFill>
                  <a:srgbClr val="F98C61"/>
                </a:solidFill>
              </a:rPr>
              <a:t>kahoot.it </a:t>
            </a:r>
            <a:r>
              <a:rPr lang="en-US" sz="3000" dirty="0"/>
              <a:t>on your device. Enter the passcode displayed on the board and then enter your name. Get ready to answer the quiz!</a:t>
            </a:r>
            <a:endParaRPr lang="en-US" sz="3000" i="1" dirty="0"/>
          </a:p>
          <a:p>
            <a:pPr marL="342900" indent="-342900">
              <a:spcAft>
                <a:spcPts val="0"/>
              </a:spcAft>
              <a:buFont typeface="Arial" panose="020B0604020202020204" pitchFamily="34" charset="0"/>
              <a:buChar char="•"/>
            </a:pPr>
            <a:endParaRPr lang="en-US" sz="1500" i="1" dirty="0"/>
          </a:p>
        </p:txBody>
      </p:sp>
      <p:pic>
        <p:nvPicPr>
          <p:cNvPr id="4" name="Picture 3">
            <a:extLst>
              <a:ext uri="{FF2B5EF4-FFF2-40B4-BE49-F238E27FC236}">
                <a16:creationId xmlns:a16="http://schemas.microsoft.com/office/drawing/2014/main" id="{FCC58A13-39E5-C243-B4AF-C64DF8AEBE5D}"/>
              </a:ext>
            </a:extLst>
          </p:cNvPr>
          <p:cNvPicPr>
            <a:picLocks noChangeAspect="1"/>
          </p:cNvPicPr>
          <p:nvPr/>
        </p:nvPicPr>
        <p:blipFill>
          <a:blip r:embed="rId2"/>
          <a:stretch>
            <a:fillRect/>
          </a:stretch>
        </p:blipFill>
        <p:spPr>
          <a:xfrm>
            <a:off x="145143" y="170918"/>
            <a:ext cx="728306" cy="480893"/>
          </a:xfrm>
          <a:prstGeom prst="rect">
            <a:avLst/>
          </a:prstGeom>
        </p:spPr>
      </p:pic>
    </p:spTree>
    <p:extLst>
      <p:ext uri="{BB962C8B-B14F-4D97-AF65-F5344CB8AC3E}">
        <p14:creationId xmlns:p14="http://schemas.microsoft.com/office/powerpoint/2010/main" val="2531672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FA64-F940-4540-BF14-18AA7CF8832F}"/>
              </a:ext>
            </a:extLst>
          </p:cNvPr>
          <p:cNvSpPr>
            <a:spLocks noGrp="1"/>
          </p:cNvSpPr>
          <p:nvPr>
            <p:ph type="title"/>
          </p:nvPr>
        </p:nvSpPr>
        <p:spPr>
          <a:xfrm>
            <a:off x="873449" y="170918"/>
            <a:ext cx="10131425" cy="1456267"/>
          </a:xfrm>
        </p:spPr>
        <p:txBody>
          <a:bodyPr>
            <a:normAutofit/>
          </a:bodyPr>
          <a:lstStyle/>
          <a:p>
            <a:pPr algn="ctr"/>
            <a:r>
              <a:rPr lang="en-GB" sz="4000" b="1" dirty="0"/>
              <a:t>Getting to know the assignment brief</a:t>
            </a:r>
          </a:p>
        </p:txBody>
      </p:sp>
      <p:sp>
        <p:nvSpPr>
          <p:cNvPr id="3" name="Content Placeholder 2">
            <a:extLst>
              <a:ext uri="{FF2B5EF4-FFF2-40B4-BE49-F238E27FC236}">
                <a16:creationId xmlns:a16="http://schemas.microsoft.com/office/drawing/2014/main" id="{A96489A5-D6E9-024B-B9FC-50F45630F4B9}"/>
              </a:ext>
            </a:extLst>
          </p:cNvPr>
          <p:cNvSpPr>
            <a:spLocks noGrp="1"/>
          </p:cNvSpPr>
          <p:nvPr>
            <p:ph idx="1"/>
          </p:nvPr>
        </p:nvSpPr>
        <p:spPr>
          <a:xfrm>
            <a:off x="1187126" y="1206231"/>
            <a:ext cx="10131425" cy="5214026"/>
          </a:xfrm>
        </p:spPr>
        <p:txBody>
          <a:bodyPr>
            <a:noAutofit/>
          </a:bodyPr>
          <a:lstStyle/>
          <a:p>
            <a:pPr marL="342900" indent="-342900">
              <a:buFont typeface="Arial" panose="020B0604020202020204" pitchFamily="34" charset="0"/>
              <a:buChar char="•"/>
            </a:pPr>
            <a:r>
              <a:rPr lang="en-US" sz="2800" dirty="0"/>
              <a:t>Look again at the Assignment Brief then find the answers to the questions in TASK 6 of the </a:t>
            </a:r>
            <a:r>
              <a:rPr lang="en-GB" sz="2800" b="1" dirty="0">
                <a:solidFill>
                  <a:schemeClr val="accent6"/>
                </a:solidFill>
              </a:rPr>
              <a:t>PD1 Week 1 – Worksheet</a:t>
            </a:r>
            <a:r>
              <a:rPr lang="en-GB" sz="2800" dirty="0">
                <a:solidFill>
                  <a:schemeClr val="accent6"/>
                </a:solidFill>
              </a:rPr>
              <a:t> </a:t>
            </a:r>
            <a:r>
              <a:rPr lang="en-US" sz="2800" dirty="0"/>
              <a:t>document. You will need to also look at the </a:t>
            </a:r>
            <a:r>
              <a:rPr lang="en-US" sz="2800" i="1" dirty="0"/>
              <a:t>Scheme of Work</a:t>
            </a:r>
            <a:r>
              <a:rPr lang="en-US" sz="2800" dirty="0"/>
              <a:t> contained in the </a:t>
            </a:r>
            <a:r>
              <a:rPr lang="en-US" sz="2800" b="1" dirty="0">
                <a:solidFill>
                  <a:srgbClr val="F98C61"/>
                </a:solidFill>
              </a:rPr>
              <a:t>PD1 Week 1 - Module Information </a:t>
            </a:r>
            <a:r>
              <a:rPr lang="en-US" sz="2800" dirty="0"/>
              <a:t>document (p.2 of the file).</a:t>
            </a:r>
            <a:endParaRPr lang="en-US" sz="1500" i="1" dirty="0"/>
          </a:p>
        </p:txBody>
      </p:sp>
      <p:pic>
        <p:nvPicPr>
          <p:cNvPr id="4" name="Picture 3">
            <a:extLst>
              <a:ext uri="{FF2B5EF4-FFF2-40B4-BE49-F238E27FC236}">
                <a16:creationId xmlns:a16="http://schemas.microsoft.com/office/drawing/2014/main" id="{FCC58A13-39E5-C243-B4AF-C64DF8AEBE5D}"/>
              </a:ext>
            </a:extLst>
          </p:cNvPr>
          <p:cNvPicPr>
            <a:picLocks noChangeAspect="1"/>
          </p:cNvPicPr>
          <p:nvPr/>
        </p:nvPicPr>
        <p:blipFill>
          <a:blip r:embed="rId2"/>
          <a:stretch>
            <a:fillRect/>
          </a:stretch>
        </p:blipFill>
        <p:spPr>
          <a:xfrm>
            <a:off x="145143" y="170918"/>
            <a:ext cx="728306" cy="480893"/>
          </a:xfrm>
          <a:prstGeom prst="rect">
            <a:avLst/>
          </a:prstGeom>
        </p:spPr>
      </p:pic>
    </p:spTree>
    <p:extLst>
      <p:ext uri="{BB962C8B-B14F-4D97-AF65-F5344CB8AC3E}">
        <p14:creationId xmlns:p14="http://schemas.microsoft.com/office/powerpoint/2010/main" val="3550148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25C873-F59A-7B40-B92E-29F6CD4308E6}"/>
              </a:ext>
            </a:extLst>
          </p:cNvPr>
          <p:cNvPicPr>
            <a:picLocks noChangeAspect="1"/>
          </p:cNvPicPr>
          <p:nvPr/>
        </p:nvPicPr>
        <p:blipFill>
          <a:blip r:embed="rId3"/>
          <a:srcRect/>
          <a:stretch/>
        </p:blipFill>
        <p:spPr>
          <a:xfrm>
            <a:off x="-10053" y="-16935"/>
            <a:ext cx="12208933" cy="6891867"/>
          </a:xfrm>
          <a:prstGeom prst="rect">
            <a:avLst/>
          </a:prstGeom>
        </p:spPr>
      </p:pic>
      <p:pic>
        <p:nvPicPr>
          <p:cNvPr id="13" name="Picture 12">
            <a:extLst>
              <a:ext uri="{FF2B5EF4-FFF2-40B4-BE49-F238E27FC236}">
                <a16:creationId xmlns:a16="http://schemas.microsoft.com/office/drawing/2014/main" id="{6825645A-ED8A-4E02-A406-CC04B5395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5" name="Picture 14">
            <a:extLst>
              <a:ext uri="{FF2B5EF4-FFF2-40B4-BE49-F238E27FC236}">
                <a16:creationId xmlns:a16="http://schemas.microsoft.com/office/drawing/2014/main" id="{BB8330D1-076F-4893-B5F9-3F2FD6C3A3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1" name="Freeform 5">
            <a:extLst>
              <a:ext uri="{FF2B5EF4-FFF2-40B4-BE49-F238E27FC236}">
                <a16:creationId xmlns:a16="http://schemas.microsoft.com/office/drawing/2014/main" id="{3B066204-32D1-4415-B01F-997B078AA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E5E1DC80-7DEF-D94E-9B39-F4639140671F}"/>
              </a:ext>
            </a:extLst>
          </p:cNvPr>
          <p:cNvSpPr>
            <a:spLocks noGrp="1"/>
          </p:cNvSpPr>
          <p:nvPr>
            <p:ph type="ctrTitle"/>
          </p:nvPr>
        </p:nvSpPr>
        <p:spPr>
          <a:xfrm>
            <a:off x="6646333" y="2032000"/>
            <a:ext cx="4513792" cy="2819398"/>
          </a:xfrm>
        </p:spPr>
        <p:txBody>
          <a:bodyPr>
            <a:normAutofit/>
          </a:bodyPr>
          <a:lstStyle/>
          <a:p>
            <a:r>
              <a:rPr lang="en-GB" dirty="0">
                <a:solidFill>
                  <a:schemeClr val="bg2">
                    <a:lumMod val="75000"/>
                  </a:schemeClr>
                </a:solidFill>
              </a:rPr>
              <a:t>The employability scheme</a:t>
            </a:r>
          </a:p>
        </p:txBody>
      </p:sp>
    </p:spTree>
    <p:extLst>
      <p:ext uri="{BB962C8B-B14F-4D97-AF65-F5344CB8AC3E}">
        <p14:creationId xmlns:p14="http://schemas.microsoft.com/office/powerpoint/2010/main" val="3587172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FA64-F940-4540-BF14-18AA7CF8832F}"/>
              </a:ext>
            </a:extLst>
          </p:cNvPr>
          <p:cNvSpPr>
            <a:spLocks noGrp="1"/>
          </p:cNvSpPr>
          <p:nvPr>
            <p:ph type="title"/>
          </p:nvPr>
        </p:nvSpPr>
        <p:spPr>
          <a:xfrm>
            <a:off x="873449" y="27483"/>
            <a:ext cx="10131425" cy="1456267"/>
          </a:xfrm>
        </p:spPr>
        <p:txBody>
          <a:bodyPr>
            <a:normAutofit/>
          </a:bodyPr>
          <a:lstStyle/>
          <a:p>
            <a:pPr algn="ctr"/>
            <a:r>
              <a:rPr lang="en-GB" sz="4000" b="1" dirty="0"/>
              <a:t>The employability team</a:t>
            </a:r>
          </a:p>
        </p:txBody>
      </p:sp>
      <p:sp>
        <p:nvSpPr>
          <p:cNvPr id="3" name="Content Placeholder 2">
            <a:extLst>
              <a:ext uri="{FF2B5EF4-FFF2-40B4-BE49-F238E27FC236}">
                <a16:creationId xmlns:a16="http://schemas.microsoft.com/office/drawing/2014/main" id="{A96489A5-D6E9-024B-B9FC-50F45630F4B9}"/>
              </a:ext>
            </a:extLst>
          </p:cNvPr>
          <p:cNvSpPr>
            <a:spLocks noGrp="1"/>
          </p:cNvSpPr>
          <p:nvPr>
            <p:ph idx="1"/>
          </p:nvPr>
        </p:nvSpPr>
        <p:spPr>
          <a:xfrm>
            <a:off x="6364940" y="1331737"/>
            <a:ext cx="5611199" cy="5214026"/>
          </a:xfrm>
        </p:spPr>
        <p:txBody>
          <a:bodyPr>
            <a:noAutofit/>
          </a:bodyPr>
          <a:lstStyle/>
          <a:p>
            <a:pPr>
              <a:spcAft>
                <a:spcPts val="0"/>
              </a:spcAft>
            </a:pPr>
            <a:r>
              <a:rPr lang="en-GB" sz="3000" dirty="0">
                <a:latin typeface="Calibri" panose="020F0502020204030204" pitchFamily="34" charset="0"/>
                <a:cs typeface="Calibri" panose="020F0502020204030204" pitchFamily="34" charset="0"/>
              </a:rPr>
              <a:t>On your VLE, you will have a tile titled 'Employability’.</a:t>
            </a:r>
          </a:p>
          <a:p>
            <a:pPr>
              <a:spcAft>
                <a:spcPts val="0"/>
              </a:spcAft>
            </a:pPr>
            <a:endParaRPr lang="en-GB" sz="3000" dirty="0">
              <a:latin typeface="Calibri" panose="020F0502020204030204" pitchFamily="34" charset="0"/>
              <a:cs typeface="Calibri" panose="020F0502020204030204" pitchFamily="34" charset="0"/>
            </a:endParaRPr>
          </a:p>
          <a:p>
            <a:pPr>
              <a:spcAft>
                <a:spcPts val="0"/>
              </a:spcAft>
            </a:pPr>
            <a:r>
              <a:rPr lang="en-GB" sz="3000" dirty="0">
                <a:latin typeface="Calibri" panose="020F0502020204030204" pitchFamily="34" charset="0"/>
                <a:cs typeface="Calibri" panose="020F0502020204030204" pitchFamily="34" charset="0"/>
              </a:rPr>
              <a:t>This will be one of the key components you can utilise throughout your time with ARUL.</a:t>
            </a:r>
          </a:p>
          <a:p>
            <a:pPr>
              <a:spcAft>
                <a:spcPts val="0"/>
              </a:spcAft>
            </a:pPr>
            <a:endParaRPr lang="en-GB" sz="3000" dirty="0">
              <a:latin typeface="Calibri" panose="020F0502020204030204" pitchFamily="34" charset="0"/>
              <a:cs typeface="Calibri" panose="020F0502020204030204" pitchFamily="34" charset="0"/>
            </a:endParaRPr>
          </a:p>
          <a:p>
            <a:pPr>
              <a:spcAft>
                <a:spcPts val="0"/>
              </a:spcAft>
            </a:pPr>
            <a:r>
              <a:rPr lang="en-GB" sz="3000" dirty="0">
                <a:latin typeface="Calibri" panose="020F0502020204030204" pitchFamily="34" charset="0"/>
                <a:cs typeface="Calibri" panose="020F0502020204030204" pitchFamily="34" charset="0"/>
              </a:rPr>
              <a:t>For level 3 students, the Bronze Passport Scheme will be made available to you shortly. Make sure to check it out.</a:t>
            </a:r>
          </a:p>
        </p:txBody>
      </p:sp>
      <p:pic>
        <p:nvPicPr>
          <p:cNvPr id="4" name="Picture 3">
            <a:extLst>
              <a:ext uri="{FF2B5EF4-FFF2-40B4-BE49-F238E27FC236}">
                <a16:creationId xmlns:a16="http://schemas.microsoft.com/office/drawing/2014/main" id="{FCC58A13-39E5-C243-B4AF-C64DF8AEBE5D}"/>
              </a:ext>
            </a:extLst>
          </p:cNvPr>
          <p:cNvPicPr>
            <a:picLocks noChangeAspect="1"/>
          </p:cNvPicPr>
          <p:nvPr/>
        </p:nvPicPr>
        <p:blipFill>
          <a:blip r:embed="rId2"/>
          <a:stretch>
            <a:fillRect/>
          </a:stretch>
        </p:blipFill>
        <p:spPr>
          <a:xfrm>
            <a:off x="145143" y="170918"/>
            <a:ext cx="728306" cy="480893"/>
          </a:xfrm>
          <a:prstGeom prst="rect">
            <a:avLst/>
          </a:prstGeom>
        </p:spPr>
      </p:pic>
      <p:pic>
        <p:nvPicPr>
          <p:cNvPr id="5" name="Picture 5" descr="A picture containing graphical user interface&#10;&#10;Description automatically generated">
            <a:extLst>
              <a:ext uri="{FF2B5EF4-FFF2-40B4-BE49-F238E27FC236}">
                <a16:creationId xmlns:a16="http://schemas.microsoft.com/office/drawing/2014/main" id="{ACBAA312-BB57-FD0C-C5C7-A24966222FA1}"/>
              </a:ext>
            </a:extLst>
          </p:cNvPr>
          <p:cNvPicPr>
            <a:picLocks noChangeAspect="1"/>
          </p:cNvPicPr>
          <p:nvPr/>
        </p:nvPicPr>
        <p:blipFill>
          <a:blip r:embed="rId3"/>
          <a:stretch>
            <a:fillRect/>
          </a:stretch>
        </p:blipFill>
        <p:spPr>
          <a:xfrm>
            <a:off x="584400" y="1922011"/>
            <a:ext cx="5611200" cy="3589978"/>
          </a:xfrm>
          <a:prstGeom prst="rect">
            <a:avLst/>
          </a:prstGeom>
        </p:spPr>
      </p:pic>
    </p:spTree>
    <p:extLst>
      <p:ext uri="{BB962C8B-B14F-4D97-AF65-F5344CB8AC3E}">
        <p14:creationId xmlns:p14="http://schemas.microsoft.com/office/powerpoint/2010/main" val="2142676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FA64-F940-4540-BF14-18AA7CF8832F}"/>
              </a:ext>
            </a:extLst>
          </p:cNvPr>
          <p:cNvSpPr>
            <a:spLocks noGrp="1"/>
          </p:cNvSpPr>
          <p:nvPr>
            <p:ph type="title"/>
          </p:nvPr>
        </p:nvSpPr>
        <p:spPr>
          <a:xfrm>
            <a:off x="873449" y="170918"/>
            <a:ext cx="10131425" cy="1456267"/>
          </a:xfrm>
        </p:spPr>
        <p:txBody>
          <a:bodyPr>
            <a:normAutofit/>
          </a:bodyPr>
          <a:lstStyle/>
          <a:p>
            <a:pPr algn="ctr"/>
            <a:r>
              <a:rPr lang="en-GB" sz="4000" b="1" dirty="0"/>
              <a:t>The Employability scheme sessions</a:t>
            </a:r>
          </a:p>
        </p:txBody>
      </p:sp>
      <p:sp>
        <p:nvSpPr>
          <p:cNvPr id="3" name="Content Placeholder 2">
            <a:extLst>
              <a:ext uri="{FF2B5EF4-FFF2-40B4-BE49-F238E27FC236}">
                <a16:creationId xmlns:a16="http://schemas.microsoft.com/office/drawing/2014/main" id="{A96489A5-D6E9-024B-B9FC-50F45630F4B9}"/>
              </a:ext>
            </a:extLst>
          </p:cNvPr>
          <p:cNvSpPr>
            <a:spLocks noGrp="1"/>
          </p:cNvSpPr>
          <p:nvPr>
            <p:ph idx="1"/>
          </p:nvPr>
        </p:nvSpPr>
        <p:spPr>
          <a:xfrm>
            <a:off x="1267895" y="4396538"/>
            <a:ext cx="10131425" cy="2192069"/>
          </a:xfrm>
        </p:spPr>
        <p:txBody>
          <a:bodyPr>
            <a:noAutofit/>
          </a:bodyPr>
          <a:lstStyle/>
          <a:p>
            <a:pPr marL="0" indent="0">
              <a:spcAft>
                <a:spcPts val="0"/>
              </a:spcAft>
              <a:buNone/>
            </a:pPr>
            <a:r>
              <a:rPr lang="en-GB" sz="2800" dirty="0">
                <a:latin typeface="Calibri" panose="020F0502020204030204" pitchFamily="34" charset="0"/>
                <a:cs typeface="Calibri" panose="020F0502020204030204" pitchFamily="34" charset="0"/>
              </a:rPr>
              <a:t>The sessions are not mandatory for ARUL students but we encourage you to participate as much as you can as they can help you become better prepare to join the workforce when you graduate.</a:t>
            </a:r>
          </a:p>
        </p:txBody>
      </p:sp>
      <p:pic>
        <p:nvPicPr>
          <p:cNvPr id="4" name="Picture 3">
            <a:extLst>
              <a:ext uri="{FF2B5EF4-FFF2-40B4-BE49-F238E27FC236}">
                <a16:creationId xmlns:a16="http://schemas.microsoft.com/office/drawing/2014/main" id="{FCC58A13-39E5-C243-B4AF-C64DF8AEBE5D}"/>
              </a:ext>
            </a:extLst>
          </p:cNvPr>
          <p:cNvPicPr>
            <a:picLocks noChangeAspect="1"/>
          </p:cNvPicPr>
          <p:nvPr/>
        </p:nvPicPr>
        <p:blipFill>
          <a:blip r:embed="rId2"/>
          <a:stretch>
            <a:fillRect/>
          </a:stretch>
        </p:blipFill>
        <p:spPr>
          <a:xfrm>
            <a:off x="145143" y="170918"/>
            <a:ext cx="728306" cy="480893"/>
          </a:xfrm>
          <a:prstGeom prst="rect">
            <a:avLst/>
          </a:prstGeom>
        </p:spPr>
      </p:pic>
      <p:sp>
        <p:nvSpPr>
          <p:cNvPr id="7" name="TextBox 6">
            <a:extLst>
              <a:ext uri="{FF2B5EF4-FFF2-40B4-BE49-F238E27FC236}">
                <a16:creationId xmlns:a16="http://schemas.microsoft.com/office/drawing/2014/main" id="{8FB06CDA-30AC-433B-5F1D-8D8BAD699430}"/>
              </a:ext>
            </a:extLst>
          </p:cNvPr>
          <p:cNvSpPr txBox="1"/>
          <p:nvPr/>
        </p:nvSpPr>
        <p:spPr>
          <a:xfrm>
            <a:off x="7028330" y="1883658"/>
            <a:ext cx="4752036" cy="2400657"/>
          </a:xfrm>
          <a:prstGeom prst="rect">
            <a:avLst/>
          </a:prstGeom>
          <a:noFill/>
        </p:spPr>
        <p:txBody>
          <a:bodyPr wrap="square">
            <a:spAutoFit/>
          </a:bodyPr>
          <a:lstStyle/>
          <a:p>
            <a:pPr marL="971550" lvl="1" indent="-514350">
              <a:spcAft>
                <a:spcPts val="0"/>
              </a:spcAft>
              <a:buFont typeface="+mj-lt"/>
              <a:buAutoNum type="arabicPeriod"/>
            </a:pPr>
            <a:r>
              <a:rPr lang="en-GB" sz="2500" dirty="0">
                <a:latin typeface="Calibri" panose="020F0502020204030204" pitchFamily="34" charset="0"/>
                <a:cs typeface="Calibri" panose="020F0502020204030204" pitchFamily="34" charset="0"/>
              </a:rPr>
              <a:t>Introductory</a:t>
            </a:r>
          </a:p>
          <a:p>
            <a:pPr marL="971550" lvl="1" indent="-514350">
              <a:spcAft>
                <a:spcPts val="0"/>
              </a:spcAft>
              <a:buFont typeface="+mj-lt"/>
              <a:buAutoNum type="arabicPeriod"/>
            </a:pPr>
            <a:r>
              <a:rPr lang="en-GB" sz="2500" dirty="0">
                <a:latin typeface="Calibri" panose="020F0502020204030204" pitchFamily="34" charset="0"/>
                <a:cs typeface="Calibri" panose="020F0502020204030204" pitchFamily="34" charset="0"/>
              </a:rPr>
              <a:t>Career Planning</a:t>
            </a:r>
          </a:p>
          <a:p>
            <a:pPr marL="971550" lvl="1" indent="-514350">
              <a:spcAft>
                <a:spcPts val="0"/>
              </a:spcAft>
              <a:buFont typeface="+mj-lt"/>
              <a:buAutoNum type="arabicPeriod"/>
            </a:pPr>
            <a:r>
              <a:rPr lang="en-GB" sz="2500" dirty="0">
                <a:latin typeface="Calibri" panose="020F0502020204030204" pitchFamily="34" charset="0"/>
                <a:cs typeface="Calibri" panose="020F0502020204030204" pitchFamily="34" charset="0"/>
              </a:rPr>
              <a:t>Professional Skills</a:t>
            </a:r>
          </a:p>
          <a:p>
            <a:pPr marL="971550" lvl="1" indent="-514350">
              <a:spcAft>
                <a:spcPts val="0"/>
              </a:spcAft>
              <a:buFont typeface="+mj-lt"/>
              <a:buAutoNum type="arabicPeriod"/>
            </a:pPr>
            <a:r>
              <a:rPr lang="en-GB" sz="2500" dirty="0">
                <a:latin typeface="Calibri" panose="020F0502020204030204" pitchFamily="34" charset="0"/>
                <a:cs typeface="Calibri" panose="020F0502020204030204" pitchFamily="34" charset="0"/>
              </a:rPr>
              <a:t>Your Personal Brand</a:t>
            </a:r>
          </a:p>
          <a:p>
            <a:pPr marL="971550" lvl="1" indent="-514350">
              <a:spcAft>
                <a:spcPts val="0"/>
              </a:spcAft>
              <a:buFont typeface="+mj-lt"/>
              <a:buAutoNum type="arabicPeriod"/>
            </a:pPr>
            <a:r>
              <a:rPr lang="en-GB" sz="2500" dirty="0">
                <a:latin typeface="Calibri" panose="020F0502020204030204" pitchFamily="34" charset="0"/>
                <a:cs typeface="Calibri" panose="020F0502020204030204" pitchFamily="34" charset="0"/>
              </a:rPr>
              <a:t>CV Building</a:t>
            </a:r>
          </a:p>
          <a:p>
            <a:pPr marL="971550" lvl="1" indent="-514350">
              <a:spcAft>
                <a:spcPts val="0"/>
              </a:spcAft>
              <a:buFont typeface="+mj-lt"/>
              <a:buAutoNum type="arabicPeriod"/>
            </a:pPr>
            <a:r>
              <a:rPr lang="en-GB" sz="2500" dirty="0">
                <a:latin typeface="Calibri" panose="020F0502020204030204" pitchFamily="34" charset="0"/>
                <a:cs typeface="Calibri" panose="020F0502020204030204" pitchFamily="34" charset="0"/>
              </a:rPr>
              <a:t>Interview Preparation</a:t>
            </a:r>
          </a:p>
        </p:txBody>
      </p:sp>
      <p:sp>
        <p:nvSpPr>
          <p:cNvPr id="9" name="TextBox 8">
            <a:extLst>
              <a:ext uri="{FF2B5EF4-FFF2-40B4-BE49-F238E27FC236}">
                <a16:creationId xmlns:a16="http://schemas.microsoft.com/office/drawing/2014/main" id="{B6648000-28D8-0F5B-31A5-897119E333DE}"/>
              </a:ext>
            </a:extLst>
          </p:cNvPr>
          <p:cNvSpPr txBox="1"/>
          <p:nvPr/>
        </p:nvSpPr>
        <p:spPr>
          <a:xfrm>
            <a:off x="1267895" y="1883658"/>
            <a:ext cx="5222551" cy="2400657"/>
          </a:xfrm>
          <a:prstGeom prst="rect">
            <a:avLst/>
          </a:prstGeom>
          <a:noFill/>
        </p:spPr>
        <p:txBody>
          <a:bodyPr wrap="square">
            <a:spAutoFit/>
          </a:bodyPr>
          <a:lstStyle/>
          <a:p>
            <a:pPr marL="0" indent="0">
              <a:spcAft>
                <a:spcPts val="0"/>
              </a:spcAft>
              <a:buNone/>
            </a:pPr>
            <a:r>
              <a:rPr lang="en-GB" sz="3000" dirty="0">
                <a:latin typeface="Calibri" panose="020F0502020204030204" pitchFamily="34" charset="0"/>
                <a:cs typeface="Calibri" panose="020F0502020204030204" pitchFamily="34" charset="0"/>
              </a:rPr>
              <a:t>The employability team run the Bronze Scheme. Sessions run from weeks 1-5, with lunch time and evening sessions on the following topics on the right:</a:t>
            </a:r>
          </a:p>
        </p:txBody>
      </p:sp>
    </p:spTree>
    <p:extLst>
      <p:ext uri="{BB962C8B-B14F-4D97-AF65-F5344CB8AC3E}">
        <p14:creationId xmlns:p14="http://schemas.microsoft.com/office/powerpoint/2010/main" val="2619261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FA64-F940-4540-BF14-18AA7CF8832F}"/>
              </a:ext>
            </a:extLst>
          </p:cNvPr>
          <p:cNvSpPr>
            <a:spLocks noGrp="1"/>
          </p:cNvSpPr>
          <p:nvPr>
            <p:ph type="title"/>
          </p:nvPr>
        </p:nvSpPr>
        <p:spPr>
          <a:xfrm>
            <a:off x="873449" y="170918"/>
            <a:ext cx="10131425" cy="1456267"/>
          </a:xfrm>
        </p:spPr>
        <p:txBody>
          <a:bodyPr>
            <a:normAutofit/>
          </a:bodyPr>
          <a:lstStyle/>
          <a:p>
            <a:pPr algn="ctr"/>
            <a:r>
              <a:rPr lang="en-GB" sz="4000" b="1" dirty="0"/>
              <a:t>The Employability scheme – Quick quiz</a:t>
            </a:r>
          </a:p>
        </p:txBody>
      </p:sp>
      <p:sp>
        <p:nvSpPr>
          <p:cNvPr id="3" name="Content Placeholder 2">
            <a:extLst>
              <a:ext uri="{FF2B5EF4-FFF2-40B4-BE49-F238E27FC236}">
                <a16:creationId xmlns:a16="http://schemas.microsoft.com/office/drawing/2014/main" id="{A96489A5-D6E9-024B-B9FC-50F45630F4B9}"/>
              </a:ext>
            </a:extLst>
          </p:cNvPr>
          <p:cNvSpPr>
            <a:spLocks noGrp="1"/>
          </p:cNvSpPr>
          <p:nvPr>
            <p:ph idx="1"/>
          </p:nvPr>
        </p:nvSpPr>
        <p:spPr>
          <a:xfrm>
            <a:off x="1178248" y="1855152"/>
            <a:ext cx="10131425" cy="3792613"/>
          </a:xfrm>
        </p:spPr>
        <p:txBody>
          <a:bodyPr>
            <a:noAutofit/>
          </a:bodyPr>
          <a:lstStyle/>
          <a:p>
            <a:pPr marL="0" indent="0">
              <a:spcAft>
                <a:spcPts val="0"/>
              </a:spcAft>
              <a:buNone/>
            </a:pPr>
            <a:r>
              <a:rPr lang="en-GB" sz="3500" dirty="0">
                <a:latin typeface="Calibri" panose="020F0502020204030204" pitchFamily="34" charset="0"/>
                <a:cs typeface="Calibri" panose="020F0502020204030204" pitchFamily="34" charset="0"/>
              </a:rPr>
              <a:t>Look at the Bronze Passport Scheme timetable in TASK 6 of the </a:t>
            </a:r>
            <a:r>
              <a:rPr lang="en-GB" sz="3500" b="1" dirty="0">
                <a:solidFill>
                  <a:schemeClr val="accent6"/>
                </a:solidFill>
                <a:latin typeface="Calibri" panose="020F0502020204030204" pitchFamily="34" charset="0"/>
                <a:cs typeface="Calibri" panose="020F0502020204030204" pitchFamily="34" charset="0"/>
              </a:rPr>
              <a:t>PD1 Week 1 – Worksheet</a:t>
            </a:r>
            <a:r>
              <a:rPr lang="en-GB" sz="3500" dirty="0">
                <a:latin typeface="Calibri" panose="020F0502020204030204" pitchFamily="34" charset="0"/>
                <a:cs typeface="Calibri" panose="020F0502020204030204" pitchFamily="34" charset="0"/>
              </a:rPr>
              <a:t>. Answer the four questions with your peers.</a:t>
            </a:r>
          </a:p>
          <a:p>
            <a:pPr marL="0" indent="0">
              <a:spcAft>
                <a:spcPts val="0"/>
              </a:spcAft>
              <a:buNone/>
            </a:pPr>
            <a:endParaRPr lang="en-GB" sz="3500" dirty="0">
              <a:latin typeface="Calibri" panose="020F0502020204030204" pitchFamily="34" charset="0"/>
              <a:cs typeface="Calibri" panose="020F0502020204030204" pitchFamily="34" charset="0"/>
            </a:endParaRPr>
          </a:p>
          <a:p>
            <a:pPr marL="0" indent="0">
              <a:spcAft>
                <a:spcPts val="0"/>
              </a:spcAft>
              <a:buNone/>
            </a:pPr>
            <a:r>
              <a:rPr lang="en-GB" sz="3500" dirty="0">
                <a:latin typeface="Calibri" panose="020F0502020204030204" pitchFamily="34" charset="0"/>
                <a:cs typeface="Calibri" panose="020F0502020204030204" pitchFamily="34" charset="0"/>
              </a:rPr>
              <a:t>Will you make use of the Bronze Passport Scheme? Why/not?</a:t>
            </a:r>
          </a:p>
        </p:txBody>
      </p:sp>
      <p:pic>
        <p:nvPicPr>
          <p:cNvPr id="4" name="Picture 3">
            <a:extLst>
              <a:ext uri="{FF2B5EF4-FFF2-40B4-BE49-F238E27FC236}">
                <a16:creationId xmlns:a16="http://schemas.microsoft.com/office/drawing/2014/main" id="{FCC58A13-39E5-C243-B4AF-C64DF8AEBE5D}"/>
              </a:ext>
            </a:extLst>
          </p:cNvPr>
          <p:cNvPicPr>
            <a:picLocks noChangeAspect="1"/>
          </p:cNvPicPr>
          <p:nvPr/>
        </p:nvPicPr>
        <p:blipFill>
          <a:blip r:embed="rId2"/>
          <a:stretch>
            <a:fillRect/>
          </a:stretch>
        </p:blipFill>
        <p:spPr>
          <a:xfrm>
            <a:off x="145143" y="170918"/>
            <a:ext cx="728306" cy="480893"/>
          </a:xfrm>
          <a:prstGeom prst="rect">
            <a:avLst/>
          </a:prstGeom>
        </p:spPr>
      </p:pic>
    </p:spTree>
    <p:extLst>
      <p:ext uri="{BB962C8B-B14F-4D97-AF65-F5344CB8AC3E}">
        <p14:creationId xmlns:p14="http://schemas.microsoft.com/office/powerpoint/2010/main" val="237029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descr="A wall covered with sticky notes.">
            <a:extLst>
              <a:ext uri="{FF2B5EF4-FFF2-40B4-BE49-F238E27FC236}">
                <a16:creationId xmlns:a16="http://schemas.microsoft.com/office/drawing/2014/main" id="{2C25C873-F59A-7B40-B92E-29F6CD4308E6}"/>
              </a:ext>
            </a:extLst>
          </p:cNvPr>
          <p:cNvPicPr>
            <a:picLocks noChangeAspect="1"/>
          </p:cNvPicPr>
          <p:nvPr/>
        </p:nvPicPr>
        <p:blipFill>
          <a:blip r:embed="rId3"/>
          <a:srcRect t="4579" b="4579"/>
          <a:stretch/>
        </p:blipFill>
        <p:spPr>
          <a:xfrm>
            <a:off x="20" y="10"/>
            <a:ext cx="12191980" cy="6857990"/>
          </a:xfrm>
          <a:prstGeom prst="rect">
            <a:avLst/>
          </a:prstGeom>
        </p:spPr>
      </p:pic>
      <p:pic>
        <p:nvPicPr>
          <p:cNvPr id="13" name="Picture 12">
            <a:extLst>
              <a:ext uri="{FF2B5EF4-FFF2-40B4-BE49-F238E27FC236}">
                <a16:creationId xmlns:a16="http://schemas.microsoft.com/office/drawing/2014/main" id="{6825645A-ED8A-4E02-A406-CC04B5395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5" name="Picture 14">
            <a:extLst>
              <a:ext uri="{FF2B5EF4-FFF2-40B4-BE49-F238E27FC236}">
                <a16:creationId xmlns:a16="http://schemas.microsoft.com/office/drawing/2014/main" id="{BB8330D1-076F-4893-B5F9-3F2FD6C3A3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1" name="Freeform 5">
            <a:extLst>
              <a:ext uri="{FF2B5EF4-FFF2-40B4-BE49-F238E27FC236}">
                <a16:creationId xmlns:a16="http://schemas.microsoft.com/office/drawing/2014/main" id="{3B066204-32D1-4415-B01F-997B078AA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E5E1DC80-7DEF-D94E-9B39-F4639140671F}"/>
              </a:ext>
            </a:extLst>
          </p:cNvPr>
          <p:cNvSpPr>
            <a:spLocks noGrp="1"/>
          </p:cNvSpPr>
          <p:nvPr>
            <p:ph type="ctrTitle"/>
          </p:nvPr>
        </p:nvSpPr>
        <p:spPr>
          <a:xfrm>
            <a:off x="6646333" y="2032000"/>
            <a:ext cx="4513792" cy="2819398"/>
          </a:xfrm>
        </p:spPr>
        <p:txBody>
          <a:bodyPr>
            <a:normAutofit/>
          </a:bodyPr>
          <a:lstStyle/>
          <a:p>
            <a:r>
              <a:rPr lang="en-GB" dirty="0">
                <a:solidFill>
                  <a:schemeClr val="bg2">
                    <a:lumMod val="75000"/>
                  </a:schemeClr>
                </a:solidFill>
              </a:rPr>
              <a:t>Summary</a:t>
            </a:r>
          </a:p>
        </p:txBody>
      </p:sp>
    </p:spTree>
    <p:extLst>
      <p:ext uri="{BB962C8B-B14F-4D97-AF65-F5344CB8AC3E}">
        <p14:creationId xmlns:p14="http://schemas.microsoft.com/office/powerpoint/2010/main" val="70852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7DE2AFF0-0440-4F06-B1DF-78376F2D6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1AB6B45E-632E-4C37-A285-6FAD80F71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55B5756-449D-954E-8FF9-94922B9D0FE7}"/>
              </a:ext>
            </a:extLst>
          </p:cNvPr>
          <p:cNvSpPr>
            <a:spLocks noGrp="1"/>
          </p:cNvSpPr>
          <p:nvPr>
            <p:ph type="title"/>
          </p:nvPr>
        </p:nvSpPr>
        <p:spPr>
          <a:xfrm>
            <a:off x="685801" y="643466"/>
            <a:ext cx="2590799" cy="4995333"/>
          </a:xfrm>
        </p:spPr>
        <p:txBody>
          <a:bodyPr>
            <a:normAutofit/>
          </a:bodyPr>
          <a:lstStyle/>
          <a:p>
            <a:pPr algn="ctr"/>
            <a:r>
              <a:rPr lang="en-GB" b="1" dirty="0">
                <a:solidFill>
                  <a:srgbClr val="FFFFFF"/>
                </a:solidFill>
                <a:latin typeface="+mn-lt"/>
              </a:rPr>
              <a:t>Week 1</a:t>
            </a:r>
            <a:br>
              <a:rPr lang="en-GB" b="1" dirty="0">
                <a:solidFill>
                  <a:srgbClr val="FFFFFF"/>
                </a:solidFill>
                <a:latin typeface="+mn-lt"/>
              </a:rPr>
            </a:br>
            <a:r>
              <a:rPr lang="en-GB" b="1" dirty="0">
                <a:solidFill>
                  <a:srgbClr val="FFFFFF"/>
                </a:solidFill>
                <a:latin typeface="+mn-lt"/>
              </a:rPr>
              <a:t>-</a:t>
            </a:r>
            <a:br>
              <a:rPr lang="en-GB" b="1" dirty="0">
                <a:solidFill>
                  <a:srgbClr val="FFFFFF"/>
                </a:solidFill>
                <a:latin typeface="+mn-lt"/>
              </a:rPr>
            </a:br>
            <a:r>
              <a:rPr lang="en-GB" b="1" dirty="0">
                <a:solidFill>
                  <a:srgbClr val="FFFFFF"/>
                </a:solidFill>
                <a:latin typeface="+mn-lt"/>
              </a:rPr>
              <a:t>In Today’s class</a:t>
            </a:r>
          </a:p>
        </p:txBody>
      </p:sp>
      <p:pic>
        <p:nvPicPr>
          <p:cNvPr id="4" name="Picture 3">
            <a:extLst>
              <a:ext uri="{FF2B5EF4-FFF2-40B4-BE49-F238E27FC236}">
                <a16:creationId xmlns:a16="http://schemas.microsoft.com/office/drawing/2014/main" id="{1177C5A2-796C-9949-AD61-A7C158E56C4E}"/>
              </a:ext>
            </a:extLst>
          </p:cNvPr>
          <p:cNvPicPr>
            <a:picLocks noChangeAspect="1"/>
          </p:cNvPicPr>
          <p:nvPr/>
        </p:nvPicPr>
        <p:blipFill>
          <a:blip r:embed="rId3"/>
          <a:stretch>
            <a:fillRect/>
          </a:stretch>
        </p:blipFill>
        <p:spPr>
          <a:xfrm>
            <a:off x="145143" y="170918"/>
            <a:ext cx="728306" cy="480893"/>
          </a:xfrm>
          <a:prstGeom prst="rect">
            <a:avLst/>
          </a:prstGeom>
        </p:spPr>
      </p:pic>
      <p:graphicFrame>
        <p:nvGraphicFramePr>
          <p:cNvPr id="16" name="Content Placeholder 2">
            <a:extLst>
              <a:ext uri="{FF2B5EF4-FFF2-40B4-BE49-F238E27FC236}">
                <a16:creationId xmlns:a16="http://schemas.microsoft.com/office/drawing/2014/main" id="{449C4A4A-20FF-17D5-896E-4DB48B2B3C44}"/>
              </a:ext>
            </a:extLst>
          </p:cNvPr>
          <p:cNvGraphicFramePr>
            <a:graphicFrameLocks noGrp="1"/>
          </p:cNvGraphicFramePr>
          <p:nvPr>
            <p:ph idx="1"/>
            <p:extLst>
              <p:ext uri="{D42A27DB-BD31-4B8C-83A1-F6EECF244321}">
                <p14:modId xmlns:p14="http://schemas.microsoft.com/office/powerpoint/2010/main" val="2062226617"/>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660811"/>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FA64-F940-4540-BF14-18AA7CF8832F}"/>
              </a:ext>
            </a:extLst>
          </p:cNvPr>
          <p:cNvSpPr>
            <a:spLocks noGrp="1"/>
          </p:cNvSpPr>
          <p:nvPr>
            <p:ph type="title"/>
          </p:nvPr>
        </p:nvSpPr>
        <p:spPr>
          <a:xfrm>
            <a:off x="873449" y="-144400"/>
            <a:ext cx="10131425" cy="1359602"/>
          </a:xfrm>
        </p:spPr>
        <p:txBody>
          <a:bodyPr>
            <a:normAutofit/>
          </a:bodyPr>
          <a:lstStyle/>
          <a:p>
            <a:pPr algn="ctr"/>
            <a:r>
              <a:rPr lang="en-GB" sz="4000" b="1" dirty="0"/>
              <a:t>Summary of PD1</a:t>
            </a:r>
          </a:p>
        </p:txBody>
      </p:sp>
      <p:sp>
        <p:nvSpPr>
          <p:cNvPr id="3" name="Content Placeholder 2">
            <a:extLst>
              <a:ext uri="{FF2B5EF4-FFF2-40B4-BE49-F238E27FC236}">
                <a16:creationId xmlns:a16="http://schemas.microsoft.com/office/drawing/2014/main" id="{A96489A5-D6E9-024B-B9FC-50F45630F4B9}"/>
              </a:ext>
            </a:extLst>
          </p:cNvPr>
          <p:cNvSpPr>
            <a:spLocks noGrp="1"/>
          </p:cNvSpPr>
          <p:nvPr>
            <p:ph idx="1"/>
          </p:nvPr>
        </p:nvSpPr>
        <p:spPr>
          <a:xfrm>
            <a:off x="873449" y="795679"/>
            <a:ext cx="11033206" cy="5719953"/>
          </a:xfrm>
        </p:spPr>
        <p:txBody>
          <a:bodyPr>
            <a:noAutofit/>
          </a:bodyPr>
          <a:lstStyle/>
          <a:p>
            <a:pPr>
              <a:spcAft>
                <a:spcPts val="0"/>
              </a:spcAft>
            </a:pPr>
            <a:r>
              <a:rPr lang="en-GB" sz="3000" dirty="0"/>
              <a:t>The aim of PD1 is to foster self-reflection and assist students in formulating a basic career plan.</a:t>
            </a:r>
          </a:p>
          <a:p>
            <a:pPr>
              <a:spcAft>
                <a:spcPts val="0"/>
              </a:spcAft>
            </a:pPr>
            <a:endParaRPr lang="en-GB" sz="1000" dirty="0"/>
          </a:p>
          <a:p>
            <a:pPr>
              <a:spcAft>
                <a:spcPts val="0"/>
              </a:spcAft>
            </a:pPr>
            <a:r>
              <a:rPr lang="en-GB" sz="3000" dirty="0"/>
              <a:t>It also seek to develop skills fundamental to job seeking.</a:t>
            </a:r>
          </a:p>
          <a:p>
            <a:pPr>
              <a:spcAft>
                <a:spcPts val="0"/>
              </a:spcAft>
            </a:pPr>
            <a:endParaRPr lang="en-GB" sz="1000" dirty="0"/>
          </a:p>
          <a:p>
            <a:pPr>
              <a:spcAft>
                <a:spcPts val="0"/>
              </a:spcAft>
            </a:pPr>
            <a:r>
              <a:rPr lang="en-GB" sz="3000" dirty="0"/>
              <a:t>The course will make use of a variety of resources, including the PD1 reader and various websites.</a:t>
            </a:r>
          </a:p>
          <a:p>
            <a:pPr>
              <a:spcAft>
                <a:spcPts val="0"/>
              </a:spcAft>
            </a:pPr>
            <a:endParaRPr lang="en-GB" sz="1000" dirty="0"/>
          </a:p>
          <a:p>
            <a:pPr>
              <a:spcAft>
                <a:spcPts val="0"/>
              </a:spcAft>
            </a:pPr>
            <a:r>
              <a:rPr lang="en-GB" sz="3000" dirty="0"/>
              <a:t>Your assessment is a final individual interview, representing 50% of the Professional Development module (100% of this trimester).</a:t>
            </a:r>
          </a:p>
          <a:p>
            <a:pPr>
              <a:spcAft>
                <a:spcPts val="0"/>
              </a:spcAft>
            </a:pPr>
            <a:endParaRPr lang="en-GB" sz="1000" dirty="0"/>
          </a:p>
          <a:p>
            <a:pPr>
              <a:spcAft>
                <a:spcPts val="0"/>
              </a:spcAft>
            </a:pPr>
            <a:r>
              <a:rPr lang="en-GB" sz="3000" dirty="0"/>
              <a:t>Do not cheat for your exam: you will be caught out!</a:t>
            </a:r>
          </a:p>
          <a:p>
            <a:pPr>
              <a:spcAft>
                <a:spcPts val="0"/>
              </a:spcAft>
            </a:pPr>
            <a:endParaRPr lang="en-GB" sz="1000" dirty="0"/>
          </a:p>
          <a:p>
            <a:pPr>
              <a:spcAft>
                <a:spcPts val="0"/>
              </a:spcAft>
            </a:pPr>
            <a:r>
              <a:rPr lang="en-GB" sz="3000" dirty="0"/>
              <a:t>Be serious about your work in class and respect your peers in class.</a:t>
            </a:r>
          </a:p>
          <a:p>
            <a:pPr>
              <a:spcAft>
                <a:spcPts val="0"/>
              </a:spcAft>
            </a:pPr>
            <a:endParaRPr lang="en-GB" sz="1000" dirty="0"/>
          </a:p>
          <a:p>
            <a:pPr>
              <a:spcAft>
                <a:spcPts val="0"/>
              </a:spcAft>
            </a:pPr>
            <a:r>
              <a:rPr lang="en-GB" sz="3000" dirty="0"/>
              <a:t>Make use of the Bronze Passport Scheme.</a:t>
            </a:r>
          </a:p>
        </p:txBody>
      </p:sp>
      <p:pic>
        <p:nvPicPr>
          <p:cNvPr id="4" name="Picture 3">
            <a:extLst>
              <a:ext uri="{FF2B5EF4-FFF2-40B4-BE49-F238E27FC236}">
                <a16:creationId xmlns:a16="http://schemas.microsoft.com/office/drawing/2014/main" id="{FCC58A13-39E5-C243-B4AF-C64DF8AEBE5D}"/>
              </a:ext>
            </a:extLst>
          </p:cNvPr>
          <p:cNvPicPr>
            <a:picLocks noChangeAspect="1"/>
          </p:cNvPicPr>
          <p:nvPr/>
        </p:nvPicPr>
        <p:blipFill>
          <a:blip r:embed="rId2"/>
          <a:stretch>
            <a:fillRect/>
          </a:stretch>
        </p:blipFill>
        <p:spPr>
          <a:xfrm>
            <a:off x="145143" y="170918"/>
            <a:ext cx="728306" cy="480893"/>
          </a:xfrm>
          <a:prstGeom prst="rect">
            <a:avLst/>
          </a:prstGeom>
        </p:spPr>
      </p:pic>
    </p:spTree>
    <p:extLst>
      <p:ext uri="{BB962C8B-B14F-4D97-AF65-F5344CB8AC3E}">
        <p14:creationId xmlns:p14="http://schemas.microsoft.com/office/powerpoint/2010/main" val="273122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descr="Businessmen shaking hands">
            <a:extLst>
              <a:ext uri="{FF2B5EF4-FFF2-40B4-BE49-F238E27FC236}">
                <a16:creationId xmlns:a16="http://schemas.microsoft.com/office/drawing/2014/main" id="{2C25C873-F59A-7B40-B92E-29F6CD4308E6}"/>
              </a:ext>
            </a:extLst>
          </p:cNvPr>
          <p:cNvPicPr>
            <a:picLocks noChangeAspect="1"/>
          </p:cNvPicPr>
          <p:nvPr/>
        </p:nvPicPr>
        <p:blipFill>
          <a:blip r:embed="rId3"/>
          <a:srcRect t="7865" b="7865"/>
          <a:stretch/>
        </p:blipFill>
        <p:spPr>
          <a:xfrm>
            <a:off x="20" y="10"/>
            <a:ext cx="12191980" cy="6857990"/>
          </a:xfrm>
          <a:prstGeom prst="rect">
            <a:avLst/>
          </a:prstGeom>
        </p:spPr>
      </p:pic>
      <p:pic>
        <p:nvPicPr>
          <p:cNvPr id="13" name="Picture 12">
            <a:extLst>
              <a:ext uri="{FF2B5EF4-FFF2-40B4-BE49-F238E27FC236}">
                <a16:creationId xmlns:a16="http://schemas.microsoft.com/office/drawing/2014/main" id="{6825645A-ED8A-4E02-A406-CC04B5395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5" name="Picture 14">
            <a:extLst>
              <a:ext uri="{FF2B5EF4-FFF2-40B4-BE49-F238E27FC236}">
                <a16:creationId xmlns:a16="http://schemas.microsoft.com/office/drawing/2014/main" id="{BB8330D1-076F-4893-B5F9-3F2FD6C3A3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1" name="Freeform 5">
            <a:extLst>
              <a:ext uri="{FF2B5EF4-FFF2-40B4-BE49-F238E27FC236}">
                <a16:creationId xmlns:a16="http://schemas.microsoft.com/office/drawing/2014/main" id="{3B066204-32D1-4415-B01F-997B078AA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E5E1DC80-7DEF-D94E-9B39-F4639140671F}"/>
              </a:ext>
            </a:extLst>
          </p:cNvPr>
          <p:cNvSpPr>
            <a:spLocks noGrp="1"/>
          </p:cNvSpPr>
          <p:nvPr>
            <p:ph type="ctrTitle"/>
          </p:nvPr>
        </p:nvSpPr>
        <p:spPr>
          <a:xfrm>
            <a:off x="6646333" y="2032000"/>
            <a:ext cx="4513792" cy="2819398"/>
          </a:xfrm>
        </p:spPr>
        <p:txBody>
          <a:bodyPr>
            <a:normAutofit/>
          </a:bodyPr>
          <a:lstStyle/>
          <a:p>
            <a:r>
              <a:rPr lang="en-GB" dirty="0">
                <a:solidFill>
                  <a:schemeClr val="bg2">
                    <a:lumMod val="75000"/>
                  </a:schemeClr>
                </a:solidFill>
              </a:rPr>
              <a:t>First meeting</a:t>
            </a:r>
          </a:p>
        </p:txBody>
      </p:sp>
    </p:spTree>
    <p:extLst>
      <p:ext uri="{BB962C8B-B14F-4D97-AF65-F5344CB8AC3E}">
        <p14:creationId xmlns:p14="http://schemas.microsoft.com/office/powerpoint/2010/main" val="3952000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FA64-F940-4540-BF14-18AA7CF8832F}"/>
              </a:ext>
            </a:extLst>
          </p:cNvPr>
          <p:cNvSpPr>
            <a:spLocks noGrp="1"/>
          </p:cNvSpPr>
          <p:nvPr>
            <p:ph type="title"/>
          </p:nvPr>
        </p:nvSpPr>
        <p:spPr>
          <a:xfrm>
            <a:off x="873449" y="-122398"/>
            <a:ext cx="10131425" cy="1456267"/>
          </a:xfrm>
        </p:spPr>
        <p:txBody>
          <a:bodyPr>
            <a:normAutofit/>
          </a:bodyPr>
          <a:lstStyle/>
          <a:p>
            <a:pPr algn="ctr"/>
            <a:r>
              <a:rPr lang="en-GB" sz="5000" b="1" dirty="0"/>
              <a:t>Getting to know you</a:t>
            </a:r>
          </a:p>
        </p:txBody>
      </p:sp>
      <p:sp>
        <p:nvSpPr>
          <p:cNvPr id="3" name="Content Placeholder 2">
            <a:extLst>
              <a:ext uri="{FF2B5EF4-FFF2-40B4-BE49-F238E27FC236}">
                <a16:creationId xmlns:a16="http://schemas.microsoft.com/office/drawing/2014/main" id="{A96489A5-D6E9-024B-B9FC-50F45630F4B9}"/>
              </a:ext>
            </a:extLst>
          </p:cNvPr>
          <p:cNvSpPr>
            <a:spLocks noGrp="1"/>
          </p:cNvSpPr>
          <p:nvPr>
            <p:ph idx="1"/>
          </p:nvPr>
        </p:nvSpPr>
        <p:spPr>
          <a:xfrm>
            <a:off x="978036" y="1110700"/>
            <a:ext cx="10896102" cy="5059897"/>
          </a:xfrm>
        </p:spPr>
        <p:txBody>
          <a:bodyPr>
            <a:noAutofit/>
          </a:bodyPr>
          <a:lstStyle/>
          <a:p>
            <a:pPr>
              <a:spcAft>
                <a:spcPts val="0"/>
              </a:spcAft>
            </a:pPr>
            <a:r>
              <a:rPr lang="en-GB" sz="3000" dirty="0"/>
              <a:t>In groups of 3s or 4s, find out the following information for your peers:</a:t>
            </a:r>
          </a:p>
          <a:p>
            <a:pPr>
              <a:spcAft>
                <a:spcPts val="0"/>
              </a:spcAft>
            </a:pPr>
            <a:endParaRPr lang="en-GB" sz="1500" dirty="0"/>
          </a:p>
          <a:p>
            <a:pPr marL="1476375" indent="-427038">
              <a:spcAft>
                <a:spcPts val="0"/>
              </a:spcAft>
              <a:buFont typeface="Arial" panose="020B0604020202020204" pitchFamily="34" charset="0"/>
              <a:buChar char="•"/>
            </a:pPr>
            <a:r>
              <a:rPr lang="en-GB" sz="3000" dirty="0"/>
              <a:t>Your preferred names</a:t>
            </a:r>
          </a:p>
          <a:p>
            <a:pPr marL="1476375" indent="-427038">
              <a:spcAft>
                <a:spcPts val="0"/>
              </a:spcAft>
              <a:buFont typeface="Arial" panose="020B0604020202020204" pitchFamily="34" charset="0"/>
              <a:buChar char="•"/>
            </a:pPr>
            <a:endParaRPr lang="en-GB" sz="1500" dirty="0"/>
          </a:p>
          <a:p>
            <a:pPr marL="1476375" indent="-427038">
              <a:spcAft>
                <a:spcPts val="0"/>
              </a:spcAft>
              <a:buFont typeface="Arial" panose="020B0604020202020204" pitchFamily="34" charset="0"/>
              <a:buChar char="•"/>
            </a:pPr>
            <a:r>
              <a:rPr lang="en-GB" sz="3000" dirty="0"/>
              <a:t>The reasons you all chose to study at ARUL</a:t>
            </a:r>
          </a:p>
          <a:p>
            <a:pPr marL="1049337" indent="0">
              <a:spcAft>
                <a:spcPts val="0"/>
              </a:spcAft>
              <a:buNone/>
            </a:pPr>
            <a:endParaRPr lang="en-GB" sz="1500" dirty="0"/>
          </a:p>
          <a:p>
            <a:pPr marL="1476375" indent="-427038">
              <a:spcAft>
                <a:spcPts val="0"/>
              </a:spcAft>
              <a:buFont typeface="Arial" panose="020B0604020202020204" pitchFamily="34" charset="0"/>
              <a:buChar char="•"/>
            </a:pPr>
            <a:r>
              <a:rPr lang="en-GB" sz="3000" dirty="0"/>
              <a:t>One thing you are nervous about being at university</a:t>
            </a:r>
          </a:p>
          <a:p>
            <a:pPr marL="1476375" indent="-427038">
              <a:spcAft>
                <a:spcPts val="0"/>
              </a:spcAft>
              <a:buFont typeface="Arial" panose="020B0604020202020204" pitchFamily="34" charset="0"/>
              <a:buChar char="•"/>
            </a:pPr>
            <a:endParaRPr lang="en-GB" sz="1500" dirty="0"/>
          </a:p>
          <a:p>
            <a:pPr marL="1476375" indent="-427038">
              <a:spcAft>
                <a:spcPts val="0"/>
              </a:spcAft>
              <a:buFont typeface="Arial" panose="020B0604020202020204" pitchFamily="34" charset="0"/>
              <a:buChar char="•"/>
            </a:pPr>
            <a:r>
              <a:rPr lang="en-GB" sz="3000" dirty="0"/>
              <a:t>One thing you are looking forward to being at university</a:t>
            </a:r>
          </a:p>
          <a:p>
            <a:pPr marL="1476375" indent="-427038">
              <a:spcAft>
                <a:spcPts val="0"/>
              </a:spcAft>
              <a:buFont typeface="Arial" panose="020B0604020202020204" pitchFamily="34" charset="0"/>
              <a:buChar char="•"/>
            </a:pPr>
            <a:endParaRPr lang="en-GB" sz="1500" dirty="0"/>
          </a:p>
          <a:p>
            <a:pPr marL="1476375" indent="-427038">
              <a:spcAft>
                <a:spcPts val="0"/>
              </a:spcAft>
              <a:buFont typeface="Arial" panose="020B0604020202020204" pitchFamily="34" charset="0"/>
              <a:buChar char="•"/>
            </a:pPr>
            <a:r>
              <a:rPr lang="en-GB" sz="3000" dirty="0"/>
              <a:t>Something that you all have in common as a group</a:t>
            </a:r>
          </a:p>
        </p:txBody>
      </p:sp>
      <p:pic>
        <p:nvPicPr>
          <p:cNvPr id="4" name="Picture 3">
            <a:extLst>
              <a:ext uri="{FF2B5EF4-FFF2-40B4-BE49-F238E27FC236}">
                <a16:creationId xmlns:a16="http://schemas.microsoft.com/office/drawing/2014/main" id="{FCC58A13-39E5-C243-B4AF-C64DF8AEBE5D}"/>
              </a:ext>
            </a:extLst>
          </p:cNvPr>
          <p:cNvPicPr>
            <a:picLocks noChangeAspect="1"/>
          </p:cNvPicPr>
          <p:nvPr/>
        </p:nvPicPr>
        <p:blipFill>
          <a:blip r:embed="rId2"/>
          <a:stretch>
            <a:fillRect/>
          </a:stretch>
        </p:blipFill>
        <p:spPr>
          <a:xfrm>
            <a:off x="145143" y="170918"/>
            <a:ext cx="728306" cy="480893"/>
          </a:xfrm>
          <a:prstGeom prst="rect">
            <a:avLst/>
          </a:prstGeom>
        </p:spPr>
      </p:pic>
    </p:spTree>
    <p:extLst>
      <p:ext uri="{BB962C8B-B14F-4D97-AF65-F5344CB8AC3E}">
        <p14:creationId xmlns:p14="http://schemas.microsoft.com/office/powerpoint/2010/main" val="1682496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descr="Red pinpointers pinned on a road">
            <a:extLst>
              <a:ext uri="{FF2B5EF4-FFF2-40B4-BE49-F238E27FC236}">
                <a16:creationId xmlns:a16="http://schemas.microsoft.com/office/drawing/2014/main" id="{2C25C873-F59A-7B40-B92E-29F6CD4308E6}"/>
              </a:ext>
            </a:extLst>
          </p:cNvPr>
          <p:cNvPicPr>
            <a:picLocks noChangeAspect="1"/>
          </p:cNvPicPr>
          <p:nvPr/>
        </p:nvPicPr>
        <p:blipFill rotWithShape="1">
          <a:blip r:embed="rId3"/>
          <a:srcRect l="9091" t="12054" b="11337"/>
          <a:stretch/>
        </p:blipFill>
        <p:spPr>
          <a:xfrm>
            <a:off x="20" y="10"/>
            <a:ext cx="12191980" cy="6857990"/>
          </a:xfrm>
          <a:prstGeom prst="rect">
            <a:avLst/>
          </a:prstGeom>
        </p:spPr>
      </p:pic>
      <p:pic>
        <p:nvPicPr>
          <p:cNvPr id="13" name="Picture 12">
            <a:extLst>
              <a:ext uri="{FF2B5EF4-FFF2-40B4-BE49-F238E27FC236}">
                <a16:creationId xmlns:a16="http://schemas.microsoft.com/office/drawing/2014/main" id="{6825645A-ED8A-4E02-A406-CC04B5395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5" name="Picture 14">
            <a:extLst>
              <a:ext uri="{FF2B5EF4-FFF2-40B4-BE49-F238E27FC236}">
                <a16:creationId xmlns:a16="http://schemas.microsoft.com/office/drawing/2014/main" id="{BB8330D1-076F-4893-B5F9-3F2FD6C3A3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1" name="Freeform 5">
            <a:extLst>
              <a:ext uri="{FF2B5EF4-FFF2-40B4-BE49-F238E27FC236}">
                <a16:creationId xmlns:a16="http://schemas.microsoft.com/office/drawing/2014/main" id="{3B066204-32D1-4415-B01F-997B078AA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E5E1DC80-7DEF-D94E-9B39-F4639140671F}"/>
              </a:ext>
            </a:extLst>
          </p:cNvPr>
          <p:cNvSpPr>
            <a:spLocks noGrp="1"/>
          </p:cNvSpPr>
          <p:nvPr>
            <p:ph type="ctrTitle"/>
          </p:nvPr>
        </p:nvSpPr>
        <p:spPr>
          <a:xfrm>
            <a:off x="6646333" y="2032000"/>
            <a:ext cx="4513792" cy="2819398"/>
          </a:xfrm>
        </p:spPr>
        <p:txBody>
          <a:bodyPr>
            <a:normAutofit/>
          </a:bodyPr>
          <a:lstStyle/>
          <a:p>
            <a:r>
              <a:rPr lang="en-GB" dirty="0">
                <a:solidFill>
                  <a:schemeClr val="bg2">
                    <a:lumMod val="75000"/>
                  </a:schemeClr>
                </a:solidFill>
              </a:rPr>
              <a:t>INTRODUCTION TO PD1</a:t>
            </a:r>
          </a:p>
        </p:txBody>
      </p:sp>
    </p:spTree>
    <p:extLst>
      <p:ext uri="{BB962C8B-B14F-4D97-AF65-F5344CB8AC3E}">
        <p14:creationId xmlns:p14="http://schemas.microsoft.com/office/powerpoint/2010/main" val="723720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FA64-F940-4540-BF14-18AA7CF8832F}"/>
              </a:ext>
            </a:extLst>
          </p:cNvPr>
          <p:cNvSpPr>
            <a:spLocks noGrp="1"/>
          </p:cNvSpPr>
          <p:nvPr>
            <p:ph type="title"/>
          </p:nvPr>
        </p:nvSpPr>
        <p:spPr>
          <a:xfrm>
            <a:off x="873449" y="197089"/>
            <a:ext cx="10131425" cy="909443"/>
          </a:xfrm>
        </p:spPr>
        <p:txBody>
          <a:bodyPr>
            <a:normAutofit/>
          </a:bodyPr>
          <a:lstStyle/>
          <a:p>
            <a:pPr algn="ctr"/>
            <a:r>
              <a:rPr lang="en-GB" sz="4000" b="1" dirty="0"/>
              <a:t>Discovering PD1</a:t>
            </a:r>
          </a:p>
        </p:txBody>
      </p:sp>
      <p:sp>
        <p:nvSpPr>
          <p:cNvPr id="3" name="Content Placeholder 2">
            <a:extLst>
              <a:ext uri="{FF2B5EF4-FFF2-40B4-BE49-F238E27FC236}">
                <a16:creationId xmlns:a16="http://schemas.microsoft.com/office/drawing/2014/main" id="{A96489A5-D6E9-024B-B9FC-50F45630F4B9}"/>
              </a:ext>
            </a:extLst>
          </p:cNvPr>
          <p:cNvSpPr>
            <a:spLocks noGrp="1"/>
          </p:cNvSpPr>
          <p:nvPr>
            <p:ph idx="1"/>
          </p:nvPr>
        </p:nvSpPr>
        <p:spPr>
          <a:xfrm>
            <a:off x="873449" y="1106532"/>
            <a:ext cx="10804745" cy="5471880"/>
          </a:xfrm>
        </p:spPr>
        <p:txBody>
          <a:bodyPr>
            <a:noAutofit/>
          </a:bodyPr>
          <a:lstStyle/>
          <a:p>
            <a:pPr marL="0" indent="0">
              <a:spcAft>
                <a:spcPts val="0"/>
              </a:spcAft>
              <a:buNone/>
            </a:pPr>
            <a:r>
              <a:rPr lang="en-GB" sz="2500" dirty="0">
                <a:latin typeface="Calibri" panose="020F0502020204030204" pitchFamily="34" charset="0"/>
                <a:cs typeface="Calibri" panose="020F0502020204030204" pitchFamily="34" charset="0"/>
              </a:rPr>
              <a:t>The first part of the professional development skills module is designed to guide you through </a:t>
            </a:r>
            <a:r>
              <a:rPr lang="en-GB" sz="2500" b="1" i="1" dirty="0">
                <a:solidFill>
                  <a:srgbClr val="F98C61"/>
                </a:solidFill>
                <a:latin typeface="Calibri" panose="020F0502020204030204" pitchFamily="34" charset="0"/>
                <a:cs typeface="Calibri" panose="020F0502020204030204" pitchFamily="34" charset="0"/>
              </a:rPr>
              <a:t>exploring</a:t>
            </a:r>
            <a:r>
              <a:rPr lang="en-GB" sz="2500" b="1" i="1" dirty="0">
                <a:solidFill>
                  <a:schemeClr val="accent6"/>
                </a:solidFill>
                <a:latin typeface="Calibri" panose="020F0502020204030204" pitchFamily="34" charset="0"/>
                <a:cs typeface="Calibri" panose="020F0502020204030204" pitchFamily="34" charset="0"/>
              </a:rPr>
              <a:t> a caree</a:t>
            </a:r>
            <a:r>
              <a:rPr lang="en-GB" sz="2500" dirty="0">
                <a:solidFill>
                  <a:schemeClr val="accent6"/>
                </a:solidFill>
                <a:latin typeface="Calibri" panose="020F0502020204030204" pitchFamily="34" charset="0"/>
                <a:cs typeface="Calibri" panose="020F0502020204030204" pitchFamily="34" charset="0"/>
              </a:rPr>
              <a:t>r </a:t>
            </a:r>
            <a:r>
              <a:rPr lang="en-GB" sz="2500" dirty="0">
                <a:latin typeface="Calibri" panose="020F0502020204030204" pitchFamily="34" charset="0"/>
                <a:cs typeface="Calibri" panose="020F0502020204030204" pitchFamily="34" charset="0"/>
              </a:rPr>
              <a:t>that you may potentially wish to pursue in the future, and to provide you with some </a:t>
            </a:r>
            <a:r>
              <a:rPr lang="en-GB" sz="2500" b="1" i="1" dirty="0">
                <a:solidFill>
                  <a:schemeClr val="accent6"/>
                </a:solidFill>
                <a:latin typeface="Calibri" panose="020F0502020204030204" pitchFamily="34" charset="0"/>
                <a:cs typeface="Calibri" panose="020F0502020204030204" pitchFamily="34" charset="0"/>
              </a:rPr>
              <a:t>basic employability skills</a:t>
            </a:r>
            <a:r>
              <a:rPr lang="en-GB" sz="2500" dirty="0">
                <a:latin typeface="Calibri" panose="020F0502020204030204" pitchFamily="34" charset="0"/>
                <a:cs typeface="Calibri" panose="020F0502020204030204" pitchFamily="34" charset="0"/>
              </a:rPr>
              <a:t>. Let’s find out more:</a:t>
            </a:r>
          </a:p>
          <a:p>
            <a:pPr marL="0" indent="0">
              <a:spcAft>
                <a:spcPts val="0"/>
              </a:spcAft>
              <a:buNone/>
            </a:pPr>
            <a:endParaRPr lang="en-GB" sz="1000" dirty="0">
              <a:latin typeface="Calibri" panose="020F0502020204030204" pitchFamily="34" charset="0"/>
              <a:cs typeface="Calibri" panose="020F0502020204030204" pitchFamily="34" charset="0"/>
            </a:endParaRPr>
          </a:p>
          <a:p>
            <a:pPr marL="457200" indent="-457200">
              <a:spcAft>
                <a:spcPts val="0"/>
              </a:spcAft>
              <a:buFont typeface="+mj-lt"/>
              <a:buAutoNum type="arabicPeriod"/>
            </a:pPr>
            <a:r>
              <a:rPr lang="en-GB" sz="2500" dirty="0">
                <a:latin typeface="Calibri" panose="020F0502020204030204" pitchFamily="34" charset="0"/>
                <a:cs typeface="Calibri" panose="020F0502020204030204" pitchFamily="34" charset="0"/>
              </a:rPr>
              <a:t>Log in to your VLE account at </a:t>
            </a:r>
            <a:r>
              <a:rPr lang="en-GB" sz="2500" b="1" i="1" dirty="0">
                <a:solidFill>
                  <a:schemeClr val="accent6"/>
                </a:solidFill>
                <a:latin typeface="Calibri" panose="020F0502020204030204" pitchFamily="34" charset="0"/>
                <a:cs typeface="Calibri" panose="020F0502020204030204" pitchFamily="34" charset="0"/>
              </a:rPr>
              <a:t>https://learnarul.uk/login/</a:t>
            </a:r>
            <a:r>
              <a:rPr lang="en-GB" sz="2500" b="1" i="1" dirty="0" err="1">
                <a:solidFill>
                  <a:schemeClr val="accent6"/>
                </a:solidFill>
                <a:latin typeface="Calibri" panose="020F0502020204030204" pitchFamily="34" charset="0"/>
                <a:cs typeface="Calibri" panose="020F0502020204030204" pitchFamily="34" charset="0"/>
              </a:rPr>
              <a:t>index.php</a:t>
            </a:r>
            <a:r>
              <a:rPr lang="en-GB" sz="2500" b="1" i="1" dirty="0">
                <a:solidFill>
                  <a:schemeClr val="accent6"/>
                </a:solidFill>
                <a:latin typeface="Calibri" panose="020F0502020204030204" pitchFamily="34" charset="0"/>
                <a:cs typeface="Calibri" panose="020F0502020204030204" pitchFamily="34" charset="0"/>
              </a:rPr>
              <a:t> </a:t>
            </a:r>
            <a:r>
              <a:rPr lang="en-GB" sz="2500" dirty="0">
                <a:latin typeface="Calibri" panose="020F0502020204030204" pitchFamily="34" charset="0"/>
                <a:cs typeface="Calibri" panose="020F0502020204030204" pitchFamily="34" charset="0"/>
              </a:rPr>
              <a:t>(do NOT use the https://arulondon2.org/</a:t>
            </a:r>
            <a:r>
              <a:rPr lang="en-GB" sz="2500" dirty="0" err="1">
                <a:latin typeface="Calibri" panose="020F0502020204030204" pitchFamily="34" charset="0"/>
                <a:cs typeface="Calibri" panose="020F0502020204030204" pitchFamily="34" charset="0"/>
              </a:rPr>
              <a:t>vle</a:t>
            </a:r>
            <a:r>
              <a:rPr lang="en-GB" sz="2500" dirty="0">
                <a:latin typeface="Calibri" panose="020F0502020204030204" pitchFamily="34" charset="0"/>
                <a:cs typeface="Calibri" panose="020F0502020204030204" pitchFamily="34" charset="0"/>
              </a:rPr>
              <a:t>/</a:t>
            </a:r>
            <a:r>
              <a:rPr lang="en-GB" sz="2500" dirty="0" err="1">
                <a:latin typeface="Calibri" panose="020F0502020204030204" pitchFamily="34" charset="0"/>
                <a:cs typeface="Calibri" panose="020F0502020204030204" pitchFamily="34" charset="0"/>
              </a:rPr>
              <a:t>login.php</a:t>
            </a:r>
            <a:r>
              <a:rPr lang="en-GB" sz="2500" dirty="0">
                <a:latin typeface="Calibri" panose="020F0502020204030204" pitchFamily="34" charset="0"/>
                <a:cs typeface="Calibri" panose="020F0502020204030204" pitchFamily="34" charset="0"/>
              </a:rPr>
              <a:t> address) or by using the </a:t>
            </a:r>
            <a:r>
              <a:rPr lang="en-GB" sz="2500" dirty="0" err="1">
                <a:latin typeface="Calibri" panose="020F0502020204030204" pitchFamily="34" charset="0"/>
                <a:cs typeface="Calibri" panose="020F0502020204030204" pitchFamily="34" charset="0"/>
              </a:rPr>
              <a:t>MyARUL</a:t>
            </a:r>
            <a:r>
              <a:rPr lang="en-GB" sz="2500" dirty="0">
                <a:latin typeface="Calibri" panose="020F0502020204030204" pitchFamily="34" charset="0"/>
                <a:cs typeface="Calibri" panose="020F0502020204030204" pitchFamily="34" charset="0"/>
              </a:rPr>
              <a:t> app.</a:t>
            </a:r>
            <a:endParaRPr lang="en-GB" sz="2500" b="1" i="1" dirty="0">
              <a:solidFill>
                <a:schemeClr val="accent6"/>
              </a:solidFill>
              <a:latin typeface="Calibri" panose="020F0502020204030204" pitchFamily="34" charset="0"/>
              <a:cs typeface="Calibri" panose="020F0502020204030204" pitchFamily="34" charset="0"/>
            </a:endParaRPr>
          </a:p>
          <a:p>
            <a:pPr marL="457200" indent="-457200">
              <a:spcAft>
                <a:spcPts val="0"/>
              </a:spcAft>
              <a:buFont typeface="+mj-lt"/>
              <a:buAutoNum type="arabicPeriod"/>
            </a:pPr>
            <a:endParaRPr lang="en-GB" sz="1000" b="1" i="1" dirty="0">
              <a:solidFill>
                <a:schemeClr val="accent6"/>
              </a:solidFill>
              <a:latin typeface="Calibri" panose="020F0502020204030204" pitchFamily="34" charset="0"/>
              <a:cs typeface="Calibri" panose="020F0502020204030204" pitchFamily="34" charset="0"/>
            </a:endParaRPr>
          </a:p>
          <a:p>
            <a:pPr marL="457200" indent="-457200">
              <a:spcAft>
                <a:spcPts val="0"/>
              </a:spcAft>
              <a:buFont typeface="+mj-lt"/>
              <a:buAutoNum type="arabicPeriod"/>
            </a:pPr>
            <a:r>
              <a:rPr lang="en-GB" sz="2500" dirty="0">
                <a:latin typeface="Calibri" panose="020F0502020204030204" pitchFamily="34" charset="0"/>
                <a:cs typeface="Calibri" panose="020F0502020204030204" pitchFamily="34" charset="0"/>
              </a:rPr>
              <a:t>Go to the </a:t>
            </a:r>
            <a:r>
              <a:rPr lang="en-GB" sz="2500" b="1" dirty="0">
                <a:solidFill>
                  <a:srgbClr val="F98C61"/>
                </a:solidFill>
                <a:latin typeface="Calibri" panose="020F0502020204030204" pitchFamily="34" charset="0"/>
                <a:cs typeface="Calibri" panose="020F0502020204030204" pitchFamily="34" charset="0"/>
              </a:rPr>
              <a:t>Professional Development Skills 1</a:t>
            </a:r>
            <a:r>
              <a:rPr lang="en-GB" sz="2500" b="1" dirty="0">
                <a:latin typeface="Calibri" panose="020F0502020204030204" pitchFamily="34" charset="0"/>
                <a:cs typeface="Calibri" panose="020F0502020204030204" pitchFamily="34" charset="0"/>
              </a:rPr>
              <a:t> </a:t>
            </a:r>
            <a:r>
              <a:rPr lang="en-GB" sz="2500" dirty="0">
                <a:latin typeface="Calibri" panose="020F0502020204030204" pitchFamily="34" charset="0"/>
                <a:cs typeface="Calibri" panose="020F0502020204030204" pitchFamily="34" charset="0"/>
              </a:rPr>
              <a:t>tile.</a:t>
            </a:r>
          </a:p>
          <a:p>
            <a:pPr>
              <a:spcAft>
                <a:spcPts val="0"/>
              </a:spcAft>
              <a:buFont typeface="+mj-lt"/>
              <a:buAutoNum type="arabicPeriod"/>
            </a:pPr>
            <a:endParaRPr lang="en-GB" sz="1000" dirty="0">
              <a:latin typeface="Calibri" panose="020F0502020204030204" pitchFamily="34" charset="0"/>
              <a:cs typeface="Calibri" panose="020F0502020204030204" pitchFamily="34" charset="0"/>
            </a:endParaRPr>
          </a:p>
          <a:p>
            <a:pPr marL="457200" indent="-457200">
              <a:spcAft>
                <a:spcPts val="0"/>
              </a:spcAft>
              <a:buFont typeface="+mj-lt"/>
              <a:buAutoNum type="arabicPeriod"/>
            </a:pPr>
            <a:r>
              <a:rPr lang="en-GB" sz="2500" dirty="0">
                <a:latin typeface="Calibri" panose="020F0502020204030204" pitchFamily="34" charset="0"/>
                <a:cs typeface="Calibri" panose="020F0502020204030204" pitchFamily="34" charset="0"/>
              </a:rPr>
              <a:t>Click on the tile for </a:t>
            </a:r>
            <a:r>
              <a:rPr lang="en-GB" sz="2500" b="1" dirty="0">
                <a:solidFill>
                  <a:srgbClr val="F98C61"/>
                </a:solidFill>
                <a:latin typeface="Calibri" panose="020F0502020204030204" pitchFamily="34" charset="0"/>
                <a:cs typeface="Calibri" panose="020F0502020204030204" pitchFamily="34" charset="0"/>
              </a:rPr>
              <a:t>W</a:t>
            </a:r>
            <a:r>
              <a:rPr lang="en-US" sz="2500" b="1" dirty="0">
                <a:solidFill>
                  <a:srgbClr val="F98C61"/>
                </a:solidFill>
                <a:latin typeface="Calibri" panose="020F0502020204030204" pitchFamily="34" charset="0"/>
                <a:cs typeface="Calibri" panose="020F0502020204030204" pitchFamily="34" charset="0"/>
              </a:rPr>
              <a:t>eek 1</a:t>
            </a:r>
            <a:r>
              <a:rPr lang="en-US" sz="2500" dirty="0">
                <a:latin typeface="Calibri" panose="020F0502020204030204" pitchFamily="34" charset="0"/>
                <a:cs typeface="Calibri" panose="020F0502020204030204" pitchFamily="34" charset="0"/>
              </a:rPr>
              <a:t>.</a:t>
            </a:r>
          </a:p>
          <a:p>
            <a:pPr>
              <a:spcAft>
                <a:spcPts val="0"/>
              </a:spcAft>
              <a:buFont typeface="+mj-lt"/>
              <a:buAutoNum type="arabicPeriod"/>
            </a:pPr>
            <a:endParaRPr lang="en-US" sz="1000" dirty="0">
              <a:latin typeface="Calibri" panose="020F0502020204030204" pitchFamily="34" charset="0"/>
              <a:cs typeface="Calibri" panose="020F0502020204030204" pitchFamily="34" charset="0"/>
            </a:endParaRPr>
          </a:p>
          <a:p>
            <a:pPr marL="457200" indent="-457200">
              <a:spcAft>
                <a:spcPts val="0"/>
              </a:spcAft>
              <a:buFont typeface="+mj-lt"/>
              <a:buAutoNum type="arabicPeriod"/>
            </a:pPr>
            <a:r>
              <a:rPr lang="en-US" sz="2500" dirty="0">
                <a:latin typeface="Calibri" panose="020F0502020204030204" pitchFamily="34" charset="0"/>
                <a:cs typeface="Calibri" panose="020F0502020204030204" pitchFamily="34" charset="0"/>
              </a:rPr>
              <a:t>Download the 2 documents titled: </a:t>
            </a:r>
            <a:r>
              <a:rPr lang="en-US" sz="2500" b="1" dirty="0">
                <a:solidFill>
                  <a:schemeClr val="accent6"/>
                </a:solidFill>
                <a:latin typeface="Calibri" panose="020F0502020204030204" pitchFamily="34" charset="0"/>
                <a:cs typeface="Calibri" panose="020F0502020204030204" pitchFamily="34" charset="0"/>
              </a:rPr>
              <a:t>PD1 Week 1 – Worksheet </a:t>
            </a:r>
            <a:r>
              <a:rPr lang="en-US" sz="2500" dirty="0">
                <a:latin typeface="Calibri" panose="020F0502020204030204" pitchFamily="34" charset="0"/>
                <a:cs typeface="Calibri" panose="020F0502020204030204" pitchFamily="34" charset="0"/>
              </a:rPr>
              <a:t>and </a:t>
            </a:r>
            <a:r>
              <a:rPr lang="en-US" sz="2500" b="1" dirty="0">
                <a:solidFill>
                  <a:schemeClr val="accent6"/>
                </a:solidFill>
                <a:latin typeface="Calibri" panose="020F0502020204030204" pitchFamily="34" charset="0"/>
                <a:cs typeface="Calibri" panose="020F0502020204030204" pitchFamily="34" charset="0"/>
              </a:rPr>
              <a:t>PD1 Week 1 – Module Information</a:t>
            </a:r>
            <a:r>
              <a:rPr lang="en-US" sz="2500" dirty="0">
                <a:latin typeface="Calibri" panose="020F0502020204030204" pitchFamily="34" charset="0"/>
                <a:cs typeface="Calibri" panose="020F0502020204030204" pitchFamily="34" charset="0"/>
              </a:rPr>
              <a:t>.</a:t>
            </a:r>
            <a:endParaRPr lang="en-US" sz="2500" b="1" dirty="0">
              <a:solidFill>
                <a:schemeClr val="accent6"/>
              </a:solidFill>
              <a:latin typeface="Calibri" panose="020F0502020204030204" pitchFamily="34" charset="0"/>
              <a:cs typeface="Calibri" panose="020F0502020204030204" pitchFamily="34" charset="0"/>
            </a:endParaRPr>
          </a:p>
          <a:p>
            <a:pPr>
              <a:spcAft>
                <a:spcPts val="0"/>
              </a:spcAft>
              <a:buFont typeface="+mj-lt"/>
              <a:buAutoNum type="arabicPeriod"/>
            </a:pPr>
            <a:endParaRPr lang="en-US" sz="1000" dirty="0">
              <a:latin typeface="Calibri" panose="020F0502020204030204" pitchFamily="34" charset="0"/>
              <a:cs typeface="Calibri" panose="020F0502020204030204" pitchFamily="34" charset="0"/>
            </a:endParaRPr>
          </a:p>
          <a:p>
            <a:pPr marL="457200" indent="-457200">
              <a:spcAft>
                <a:spcPts val="0"/>
              </a:spcAft>
              <a:buFont typeface="+mj-lt"/>
              <a:buAutoNum type="arabicPeriod"/>
            </a:pPr>
            <a:r>
              <a:rPr lang="en-US" sz="2500" dirty="0">
                <a:latin typeface="Calibri" panose="020F0502020204030204" pitchFamily="34" charset="0"/>
                <a:cs typeface="Calibri" panose="020F0502020204030204" pitchFamily="34" charset="0"/>
              </a:rPr>
              <a:t>Read the Module Information then complete in groups TASK 1 to 3 in the Worksheet.</a:t>
            </a:r>
            <a:endParaRPr lang="en-GB" sz="2500" b="1" i="1" dirty="0">
              <a:solidFill>
                <a:schemeClr val="accent6">
                  <a:lumMod val="60000"/>
                  <a:lumOff val="40000"/>
                </a:scheme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FCC58A13-39E5-C243-B4AF-C64DF8AEBE5D}"/>
              </a:ext>
            </a:extLst>
          </p:cNvPr>
          <p:cNvPicPr>
            <a:picLocks noChangeAspect="1"/>
          </p:cNvPicPr>
          <p:nvPr/>
        </p:nvPicPr>
        <p:blipFill>
          <a:blip r:embed="rId2"/>
          <a:stretch>
            <a:fillRect/>
          </a:stretch>
        </p:blipFill>
        <p:spPr>
          <a:xfrm>
            <a:off x="145143" y="170918"/>
            <a:ext cx="728306" cy="480893"/>
          </a:xfrm>
          <a:prstGeom prst="rect">
            <a:avLst/>
          </a:prstGeom>
        </p:spPr>
      </p:pic>
    </p:spTree>
    <p:extLst>
      <p:ext uri="{BB962C8B-B14F-4D97-AF65-F5344CB8AC3E}">
        <p14:creationId xmlns:p14="http://schemas.microsoft.com/office/powerpoint/2010/main" val="410109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FA64-F940-4540-BF14-18AA7CF8832F}"/>
              </a:ext>
            </a:extLst>
          </p:cNvPr>
          <p:cNvSpPr>
            <a:spLocks noGrp="1"/>
          </p:cNvSpPr>
          <p:nvPr>
            <p:ph type="title"/>
          </p:nvPr>
        </p:nvSpPr>
        <p:spPr>
          <a:xfrm>
            <a:off x="873449" y="197089"/>
            <a:ext cx="10131425" cy="909443"/>
          </a:xfrm>
        </p:spPr>
        <p:txBody>
          <a:bodyPr>
            <a:normAutofit/>
          </a:bodyPr>
          <a:lstStyle/>
          <a:p>
            <a:pPr algn="ctr"/>
            <a:r>
              <a:rPr lang="en-GB" sz="4000" b="1" dirty="0"/>
              <a:t>The Career express model</a:t>
            </a:r>
          </a:p>
        </p:txBody>
      </p:sp>
      <p:sp>
        <p:nvSpPr>
          <p:cNvPr id="3" name="Content Placeholder 2">
            <a:extLst>
              <a:ext uri="{FF2B5EF4-FFF2-40B4-BE49-F238E27FC236}">
                <a16:creationId xmlns:a16="http://schemas.microsoft.com/office/drawing/2014/main" id="{A96489A5-D6E9-024B-B9FC-50F45630F4B9}"/>
              </a:ext>
            </a:extLst>
          </p:cNvPr>
          <p:cNvSpPr>
            <a:spLocks noGrp="1"/>
          </p:cNvSpPr>
          <p:nvPr>
            <p:ph idx="1"/>
          </p:nvPr>
        </p:nvSpPr>
        <p:spPr>
          <a:xfrm>
            <a:off x="873449" y="1106532"/>
            <a:ext cx="10804745" cy="5471880"/>
          </a:xfrm>
        </p:spPr>
        <p:txBody>
          <a:bodyPr>
            <a:noAutofit/>
          </a:bodyPr>
          <a:lstStyle/>
          <a:p>
            <a:pPr marL="0" indent="0">
              <a:spcAft>
                <a:spcPts val="0"/>
              </a:spcAft>
              <a:buNone/>
            </a:pPr>
            <a:r>
              <a:rPr lang="en-US" sz="3000" dirty="0"/>
              <a:t>We have noted that weeks 2 to 5 are organized around the Career’s Express Model. But what is that exactly? </a:t>
            </a:r>
          </a:p>
          <a:p>
            <a:pPr>
              <a:spcAft>
                <a:spcPts val="0"/>
              </a:spcAft>
            </a:pPr>
            <a:endParaRPr lang="en-US" sz="1500" dirty="0"/>
          </a:p>
          <a:p>
            <a:pPr>
              <a:spcAft>
                <a:spcPts val="0"/>
              </a:spcAft>
            </a:pPr>
            <a:r>
              <a:rPr lang="en-US" sz="3000" dirty="0"/>
              <a:t>Go to the tile for Week 1 on the VLE and download the pdf file entitled ‘</a:t>
            </a:r>
            <a:r>
              <a:rPr lang="en-GB" sz="3000" b="1" i="1" dirty="0">
                <a:solidFill>
                  <a:schemeClr val="accent6"/>
                </a:solidFill>
              </a:rPr>
              <a:t>PD1 Week 1 – Graduate Career Guidebook p.22-23</a:t>
            </a:r>
            <a:r>
              <a:rPr lang="en-GB" sz="3000" dirty="0"/>
              <a:t>’ and read about the model.</a:t>
            </a:r>
          </a:p>
          <a:p>
            <a:pPr>
              <a:spcAft>
                <a:spcPts val="0"/>
              </a:spcAft>
            </a:pPr>
            <a:endParaRPr lang="en-GB" sz="1500" dirty="0"/>
          </a:p>
          <a:p>
            <a:pPr>
              <a:spcAft>
                <a:spcPts val="0"/>
              </a:spcAft>
            </a:pPr>
            <a:r>
              <a:rPr lang="en-GB" sz="3000" dirty="0"/>
              <a:t>Look at the boxes in the next slide (also found in TASK 4 of the </a:t>
            </a:r>
            <a:r>
              <a:rPr lang="en-US" sz="3000" b="1" dirty="0">
                <a:solidFill>
                  <a:schemeClr val="accent6"/>
                </a:solidFill>
                <a:latin typeface="Calibri" panose="020F0502020204030204" pitchFamily="34" charset="0"/>
                <a:cs typeface="Calibri" panose="020F0502020204030204" pitchFamily="34" charset="0"/>
              </a:rPr>
              <a:t>PD1 Week 1 - Worksheet </a:t>
            </a:r>
            <a:r>
              <a:rPr lang="en-GB" sz="3000" dirty="0"/>
              <a:t>document). Which of the stages does each box describe?</a:t>
            </a:r>
            <a:endParaRPr lang="en-US" sz="3000" dirty="0"/>
          </a:p>
        </p:txBody>
      </p:sp>
      <p:pic>
        <p:nvPicPr>
          <p:cNvPr id="4" name="Picture 3">
            <a:extLst>
              <a:ext uri="{FF2B5EF4-FFF2-40B4-BE49-F238E27FC236}">
                <a16:creationId xmlns:a16="http://schemas.microsoft.com/office/drawing/2014/main" id="{FCC58A13-39E5-C243-B4AF-C64DF8AEBE5D}"/>
              </a:ext>
            </a:extLst>
          </p:cNvPr>
          <p:cNvPicPr>
            <a:picLocks noChangeAspect="1"/>
          </p:cNvPicPr>
          <p:nvPr/>
        </p:nvPicPr>
        <p:blipFill>
          <a:blip r:embed="rId2"/>
          <a:stretch>
            <a:fillRect/>
          </a:stretch>
        </p:blipFill>
        <p:spPr>
          <a:xfrm>
            <a:off x="145143" y="170918"/>
            <a:ext cx="728306" cy="480893"/>
          </a:xfrm>
          <a:prstGeom prst="rect">
            <a:avLst/>
          </a:prstGeom>
        </p:spPr>
      </p:pic>
    </p:spTree>
    <p:extLst>
      <p:ext uri="{BB962C8B-B14F-4D97-AF65-F5344CB8AC3E}">
        <p14:creationId xmlns:p14="http://schemas.microsoft.com/office/powerpoint/2010/main" val="42734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FA64-F940-4540-BF14-18AA7CF8832F}"/>
              </a:ext>
            </a:extLst>
          </p:cNvPr>
          <p:cNvSpPr>
            <a:spLocks noGrp="1"/>
          </p:cNvSpPr>
          <p:nvPr>
            <p:ph type="title"/>
          </p:nvPr>
        </p:nvSpPr>
        <p:spPr>
          <a:xfrm>
            <a:off x="873449" y="197089"/>
            <a:ext cx="10131425" cy="909443"/>
          </a:xfrm>
        </p:spPr>
        <p:txBody>
          <a:bodyPr>
            <a:normAutofit/>
          </a:bodyPr>
          <a:lstStyle/>
          <a:p>
            <a:pPr algn="ctr"/>
            <a:r>
              <a:rPr lang="en-GB" sz="4000" b="1" dirty="0"/>
              <a:t>The Career express model - Answers</a:t>
            </a:r>
          </a:p>
        </p:txBody>
      </p:sp>
      <p:pic>
        <p:nvPicPr>
          <p:cNvPr id="4" name="Picture 3">
            <a:extLst>
              <a:ext uri="{FF2B5EF4-FFF2-40B4-BE49-F238E27FC236}">
                <a16:creationId xmlns:a16="http://schemas.microsoft.com/office/drawing/2014/main" id="{FCC58A13-39E5-C243-B4AF-C64DF8AEBE5D}"/>
              </a:ext>
            </a:extLst>
          </p:cNvPr>
          <p:cNvPicPr>
            <a:picLocks noChangeAspect="1"/>
          </p:cNvPicPr>
          <p:nvPr/>
        </p:nvPicPr>
        <p:blipFill>
          <a:blip r:embed="rId2"/>
          <a:stretch>
            <a:fillRect/>
          </a:stretch>
        </p:blipFill>
        <p:spPr>
          <a:xfrm>
            <a:off x="145143" y="170918"/>
            <a:ext cx="728306" cy="480893"/>
          </a:xfrm>
          <a:prstGeom prst="rect">
            <a:avLst/>
          </a:prstGeom>
        </p:spPr>
      </p:pic>
      <p:grpSp>
        <p:nvGrpSpPr>
          <p:cNvPr id="5" name="Group 4">
            <a:extLst>
              <a:ext uri="{FF2B5EF4-FFF2-40B4-BE49-F238E27FC236}">
                <a16:creationId xmlns:a16="http://schemas.microsoft.com/office/drawing/2014/main" id="{F8B495D5-401E-2A4E-0B02-A9263EBE7F37}"/>
              </a:ext>
            </a:extLst>
          </p:cNvPr>
          <p:cNvGrpSpPr/>
          <p:nvPr/>
        </p:nvGrpSpPr>
        <p:grpSpPr>
          <a:xfrm>
            <a:off x="873448" y="1437004"/>
            <a:ext cx="10552418" cy="5032376"/>
            <a:chOff x="0" y="0"/>
            <a:chExt cx="5980554" cy="3984173"/>
          </a:xfrm>
        </p:grpSpPr>
        <p:sp>
          <p:nvSpPr>
            <p:cNvPr id="6" name="Text Box 2">
              <a:extLst>
                <a:ext uri="{FF2B5EF4-FFF2-40B4-BE49-F238E27FC236}">
                  <a16:creationId xmlns:a16="http://schemas.microsoft.com/office/drawing/2014/main" id="{43651B91-2BE5-AB46-A287-95DBD4DC30E4}"/>
                </a:ext>
              </a:extLst>
            </p:cNvPr>
            <p:cNvSpPr txBox="1"/>
            <p:nvPr/>
          </p:nvSpPr>
          <p:spPr>
            <a:xfrm>
              <a:off x="195943" y="209006"/>
              <a:ext cx="1515292" cy="1567156"/>
            </a:xfrm>
            <a:prstGeom prst="rect">
              <a:avLst/>
            </a:prstGeom>
            <a:solidFill>
              <a:schemeClr val="accent4"/>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sz="2000" b="1" dirty="0">
                  <a:effectLst/>
                  <a:latin typeface="Calibri" panose="020F0502020204030204" pitchFamily="34" charset="0"/>
                  <a:ea typeface="Calibri" panose="020F0502020204030204" pitchFamily="34" charset="0"/>
                  <a:cs typeface="Arial" panose="020B0604020202020204" pitchFamily="34" charset="0"/>
                </a:rPr>
                <a:t>Station </a:t>
              </a:r>
              <a:endParaRPr lang="en-GB" sz="20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2000" dirty="0">
                  <a:effectLst/>
                  <a:latin typeface="Calibri" panose="020F0502020204030204" pitchFamily="34" charset="0"/>
                  <a:ea typeface="Calibri" panose="020F0502020204030204" pitchFamily="34" charset="0"/>
                  <a:cs typeface="Arial" panose="020B0604020202020204" pitchFamily="34" charset="0"/>
                </a:rPr>
                <a:t>Map out specifically what you need to do in order to reach your career goal.</a:t>
              </a:r>
            </a:p>
          </p:txBody>
        </p:sp>
        <p:sp>
          <p:nvSpPr>
            <p:cNvPr id="7" name="Text Box 3">
              <a:extLst>
                <a:ext uri="{FF2B5EF4-FFF2-40B4-BE49-F238E27FC236}">
                  <a16:creationId xmlns:a16="http://schemas.microsoft.com/office/drawing/2014/main" id="{8C1C5D93-0603-21DD-AB97-F6CA5B346044}"/>
                </a:ext>
              </a:extLst>
            </p:cNvPr>
            <p:cNvSpPr txBox="1"/>
            <p:nvPr/>
          </p:nvSpPr>
          <p:spPr>
            <a:xfrm>
              <a:off x="1944870" y="1240972"/>
              <a:ext cx="2066922" cy="1489166"/>
            </a:xfrm>
            <a:prstGeom prst="rect">
              <a:avLst/>
            </a:prstGeom>
            <a:solidFill>
              <a:schemeClr val="accent1">
                <a:lumMod val="75000"/>
              </a:schemeClr>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sz="2000" b="1" dirty="0">
                  <a:effectLst/>
                  <a:latin typeface="Calibri" panose="020F0502020204030204" pitchFamily="34" charset="0"/>
                  <a:ea typeface="Calibri" panose="020F0502020204030204" pitchFamily="34" charset="0"/>
                  <a:cs typeface="Arial" panose="020B0604020202020204" pitchFamily="34" charset="0"/>
                </a:rPr>
                <a:t>Station </a:t>
              </a:r>
              <a:endParaRPr lang="en-GB" sz="20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2000" dirty="0">
                  <a:effectLst/>
                  <a:latin typeface="Calibri" panose="020F0502020204030204" pitchFamily="34" charset="0"/>
                  <a:ea typeface="Calibri" panose="020F0502020204030204" pitchFamily="34" charset="0"/>
                  <a:cs typeface="Arial" panose="020B0604020202020204" pitchFamily="34" charset="0"/>
                </a:rPr>
                <a:t>Link your abilities and interests to the positions that you have identified to pin point suitable positions.</a:t>
              </a:r>
            </a:p>
          </p:txBody>
        </p:sp>
        <p:sp>
          <p:nvSpPr>
            <p:cNvPr id="8" name="Text Box 4">
              <a:extLst>
                <a:ext uri="{FF2B5EF4-FFF2-40B4-BE49-F238E27FC236}">
                  <a16:creationId xmlns:a16="http://schemas.microsoft.com/office/drawing/2014/main" id="{608976FF-462B-0A80-F7A4-6D4751391C07}"/>
                </a:ext>
              </a:extLst>
            </p:cNvPr>
            <p:cNvSpPr txBox="1"/>
            <p:nvPr/>
          </p:nvSpPr>
          <p:spPr>
            <a:xfrm>
              <a:off x="2189892" y="2952207"/>
              <a:ext cx="1735128" cy="1031966"/>
            </a:xfrm>
            <a:prstGeom prst="rect">
              <a:avLst/>
            </a:prstGeom>
            <a:solidFill>
              <a:schemeClr val="bg2">
                <a:lumMod val="60000"/>
                <a:lumOff val="40000"/>
              </a:schemeClr>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sz="2000" b="1" dirty="0">
                  <a:effectLst/>
                  <a:latin typeface="Calibri" panose="020F0502020204030204" pitchFamily="34" charset="0"/>
                  <a:ea typeface="Calibri" panose="020F0502020204030204" pitchFamily="34" charset="0"/>
                  <a:cs typeface="Arial" panose="020B0604020202020204" pitchFamily="34" charset="0"/>
                </a:rPr>
                <a:t>Station </a:t>
              </a:r>
              <a:endParaRPr lang="en-GB" sz="20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2000" dirty="0">
                  <a:effectLst/>
                  <a:latin typeface="Calibri" panose="020F0502020204030204" pitchFamily="34" charset="0"/>
                  <a:ea typeface="Calibri" panose="020F0502020204030204" pitchFamily="34" charset="0"/>
                  <a:cs typeface="Arial" panose="020B0604020202020204" pitchFamily="34" charset="0"/>
                </a:rPr>
                <a:t>Take your first steps to achieve your career goals.</a:t>
              </a:r>
            </a:p>
          </p:txBody>
        </p:sp>
        <p:sp>
          <p:nvSpPr>
            <p:cNvPr id="9" name="Text Box 5">
              <a:extLst>
                <a:ext uri="{FF2B5EF4-FFF2-40B4-BE49-F238E27FC236}">
                  <a16:creationId xmlns:a16="http://schemas.microsoft.com/office/drawing/2014/main" id="{FA287689-5251-A12E-2B18-9C9F4EB5DDA0}"/>
                </a:ext>
              </a:extLst>
            </p:cNvPr>
            <p:cNvSpPr txBox="1"/>
            <p:nvPr/>
          </p:nvSpPr>
          <p:spPr>
            <a:xfrm>
              <a:off x="4245426" y="1421689"/>
              <a:ext cx="1735128" cy="2110022"/>
            </a:xfrm>
            <a:prstGeom prst="rect">
              <a:avLst/>
            </a:prstGeom>
            <a:solidFill>
              <a:srgbClr val="EAC57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sz="2000" b="1" dirty="0">
                  <a:effectLst/>
                  <a:latin typeface="Calibri" panose="020F0502020204030204" pitchFamily="34" charset="0"/>
                  <a:ea typeface="Calibri" panose="020F0502020204030204" pitchFamily="34" charset="0"/>
                  <a:cs typeface="Arial" panose="020B0604020202020204" pitchFamily="34" charset="0"/>
                </a:rPr>
                <a:t>Station </a:t>
              </a:r>
              <a:endParaRPr lang="en-GB" sz="20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2000" dirty="0">
                  <a:effectLst/>
                  <a:latin typeface="Calibri" panose="020F0502020204030204" pitchFamily="34" charset="0"/>
                  <a:ea typeface="Calibri" panose="020F0502020204030204" pitchFamily="34" charset="0"/>
                  <a:cs typeface="Arial" panose="020B0604020202020204" pitchFamily="34" charset="0"/>
                </a:rPr>
                <a:t>Decide what it is that you’re looking for professionally, and what skills and knowledge you can provide to a potential employer.</a:t>
              </a:r>
            </a:p>
          </p:txBody>
        </p:sp>
        <p:sp>
          <p:nvSpPr>
            <p:cNvPr id="10" name="Text Box 6">
              <a:extLst>
                <a:ext uri="{FF2B5EF4-FFF2-40B4-BE49-F238E27FC236}">
                  <a16:creationId xmlns:a16="http://schemas.microsoft.com/office/drawing/2014/main" id="{18AB153B-0AFA-7EE1-DCD2-F0870C53EE38}"/>
                </a:ext>
              </a:extLst>
            </p:cNvPr>
            <p:cNvSpPr txBox="1"/>
            <p:nvPr/>
          </p:nvSpPr>
          <p:spPr>
            <a:xfrm>
              <a:off x="0" y="2272937"/>
              <a:ext cx="1711235" cy="1031966"/>
            </a:xfrm>
            <a:prstGeom prst="rect">
              <a:avLst/>
            </a:prstGeom>
            <a:solidFill>
              <a:srgbClr val="FA5C5A"/>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sz="2000" b="1" dirty="0">
                  <a:effectLst/>
                  <a:latin typeface="Calibri" panose="020F0502020204030204" pitchFamily="34" charset="0"/>
                  <a:ea typeface="Calibri" panose="020F0502020204030204" pitchFamily="34" charset="0"/>
                  <a:cs typeface="Arial" panose="020B0604020202020204" pitchFamily="34" charset="0"/>
                </a:rPr>
                <a:t>Station </a:t>
              </a:r>
              <a:endParaRPr lang="en-GB" sz="20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2000" dirty="0">
                  <a:effectLst/>
                  <a:latin typeface="Calibri" panose="020F0502020204030204" pitchFamily="34" charset="0"/>
                  <a:ea typeface="Calibri" panose="020F0502020204030204" pitchFamily="34" charset="0"/>
                  <a:cs typeface="Arial" panose="020B0604020202020204" pitchFamily="34" charset="0"/>
                </a:rPr>
                <a:t>Prepare yourself mentally for the journey ahead</a:t>
              </a:r>
              <a:r>
                <a:rPr lang="en-GB" sz="1100" dirty="0">
                  <a:effectLst/>
                  <a:latin typeface="Calibri" panose="020F0502020204030204" pitchFamily="34" charset="0"/>
                  <a:ea typeface="Calibri" panose="020F0502020204030204" pitchFamily="34" charset="0"/>
                  <a:cs typeface="Arial" panose="020B0604020202020204" pitchFamily="34" charset="0"/>
                </a:rPr>
                <a:t>.</a:t>
              </a:r>
            </a:p>
          </p:txBody>
        </p:sp>
        <p:sp>
          <p:nvSpPr>
            <p:cNvPr id="11" name="Text Box 7">
              <a:extLst>
                <a:ext uri="{FF2B5EF4-FFF2-40B4-BE49-F238E27FC236}">
                  <a16:creationId xmlns:a16="http://schemas.microsoft.com/office/drawing/2014/main" id="{25B5E44D-E9B8-0254-1363-E923366C438C}"/>
                </a:ext>
              </a:extLst>
            </p:cNvPr>
            <p:cNvSpPr txBox="1"/>
            <p:nvPr/>
          </p:nvSpPr>
          <p:spPr>
            <a:xfrm>
              <a:off x="3370217" y="0"/>
              <a:ext cx="2066922" cy="1018903"/>
            </a:xfrm>
            <a:prstGeom prst="rect">
              <a:avLst/>
            </a:prstGeom>
            <a:solidFill>
              <a:schemeClr val="accent6"/>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sz="2000" b="1" dirty="0">
                  <a:effectLst/>
                  <a:latin typeface="Calibri" panose="020F0502020204030204" pitchFamily="34" charset="0"/>
                  <a:ea typeface="Calibri" panose="020F0502020204030204" pitchFamily="34" charset="0"/>
                  <a:cs typeface="Arial" panose="020B0604020202020204" pitchFamily="34" charset="0"/>
                </a:rPr>
                <a:t>Station </a:t>
              </a:r>
              <a:endParaRPr lang="en-GB" sz="20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GB" sz="2000" dirty="0">
                  <a:effectLst/>
                  <a:latin typeface="Calibri" panose="020F0502020204030204" pitchFamily="34" charset="0"/>
                  <a:ea typeface="Calibri" panose="020F0502020204030204" pitchFamily="34" charset="0"/>
                  <a:cs typeface="Arial" panose="020B0604020202020204" pitchFamily="34" charset="0"/>
                </a:rPr>
                <a:t>Look for suitable positions that match your interests.</a:t>
              </a:r>
            </a:p>
          </p:txBody>
        </p:sp>
      </p:grpSp>
    </p:spTree>
    <p:extLst>
      <p:ext uri="{BB962C8B-B14F-4D97-AF65-F5344CB8AC3E}">
        <p14:creationId xmlns:p14="http://schemas.microsoft.com/office/powerpoint/2010/main" val="2554578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FA64-F940-4540-BF14-18AA7CF8832F}"/>
              </a:ext>
            </a:extLst>
          </p:cNvPr>
          <p:cNvSpPr>
            <a:spLocks noGrp="1"/>
          </p:cNvSpPr>
          <p:nvPr>
            <p:ph type="title"/>
          </p:nvPr>
        </p:nvSpPr>
        <p:spPr>
          <a:xfrm>
            <a:off x="873449" y="197089"/>
            <a:ext cx="10131425" cy="909443"/>
          </a:xfrm>
        </p:spPr>
        <p:txBody>
          <a:bodyPr>
            <a:normAutofit/>
          </a:bodyPr>
          <a:lstStyle/>
          <a:p>
            <a:pPr algn="ctr"/>
            <a:r>
              <a:rPr lang="en-GB" sz="4000" b="1" dirty="0"/>
              <a:t>The Career express model - REFLECTION</a:t>
            </a:r>
          </a:p>
        </p:txBody>
      </p:sp>
      <p:pic>
        <p:nvPicPr>
          <p:cNvPr id="4" name="Picture 3">
            <a:extLst>
              <a:ext uri="{FF2B5EF4-FFF2-40B4-BE49-F238E27FC236}">
                <a16:creationId xmlns:a16="http://schemas.microsoft.com/office/drawing/2014/main" id="{FCC58A13-39E5-C243-B4AF-C64DF8AEBE5D}"/>
              </a:ext>
            </a:extLst>
          </p:cNvPr>
          <p:cNvPicPr>
            <a:picLocks noChangeAspect="1"/>
          </p:cNvPicPr>
          <p:nvPr/>
        </p:nvPicPr>
        <p:blipFill>
          <a:blip r:embed="rId2"/>
          <a:stretch>
            <a:fillRect/>
          </a:stretch>
        </p:blipFill>
        <p:spPr>
          <a:xfrm>
            <a:off x="145143" y="170918"/>
            <a:ext cx="728306" cy="480893"/>
          </a:xfrm>
          <a:prstGeom prst="rect">
            <a:avLst/>
          </a:prstGeom>
        </p:spPr>
      </p:pic>
      <p:sp>
        <p:nvSpPr>
          <p:cNvPr id="18" name="TextBox 17">
            <a:extLst>
              <a:ext uri="{FF2B5EF4-FFF2-40B4-BE49-F238E27FC236}">
                <a16:creationId xmlns:a16="http://schemas.microsoft.com/office/drawing/2014/main" id="{1F7A549E-2D10-B804-4241-8C7F1653DF5D}"/>
              </a:ext>
            </a:extLst>
          </p:cNvPr>
          <p:cNvSpPr txBox="1"/>
          <p:nvPr/>
        </p:nvSpPr>
        <p:spPr>
          <a:xfrm>
            <a:off x="1223010" y="1825675"/>
            <a:ext cx="9781864" cy="4247317"/>
          </a:xfrm>
          <a:prstGeom prst="rect">
            <a:avLst/>
          </a:prstGeom>
          <a:noFill/>
        </p:spPr>
        <p:txBody>
          <a:bodyPr wrap="square">
            <a:spAutoFit/>
          </a:bodyPr>
          <a:lstStyle/>
          <a:p>
            <a:r>
              <a:rPr lang="en-US" sz="3000" dirty="0"/>
              <a:t>Discuss with your group:</a:t>
            </a:r>
          </a:p>
          <a:p>
            <a:endParaRPr lang="en-US" sz="3000" dirty="0"/>
          </a:p>
          <a:p>
            <a:pPr marL="514350" indent="-514350">
              <a:buFontTx/>
              <a:buAutoNum type="arabicPeriod"/>
            </a:pPr>
            <a:r>
              <a:rPr lang="en-US" sz="3000" dirty="0"/>
              <a:t>Have you ever heard of similar models in the past?</a:t>
            </a:r>
          </a:p>
          <a:p>
            <a:pPr marL="514350" indent="-514350">
              <a:buFontTx/>
              <a:buAutoNum type="arabicPeriod"/>
            </a:pPr>
            <a:endParaRPr lang="en-GB" sz="3000" dirty="0"/>
          </a:p>
          <a:p>
            <a:pPr marL="514350" indent="-514350">
              <a:buAutoNum type="arabicPeriod"/>
            </a:pPr>
            <a:r>
              <a:rPr lang="en-US" sz="3000" dirty="0"/>
              <a:t>Why do you think this model was chosen to organize the first part of your course?</a:t>
            </a:r>
          </a:p>
          <a:p>
            <a:pPr marL="514350" indent="-514350">
              <a:buAutoNum type="arabicPeriod"/>
            </a:pPr>
            <a:endParaRPr lang="en-US" sz="3000" dirty="0"/>
          </a:p>
          <a:p>
            <a:pPr marL="514350" indent="-514350">
              <a:buAutoNum type="arabicPeriod"/>
            </a:pPr>
            <a:r>
              <a:rPr lang="en-US" sz="3000" dirty="0"/>
              <a:t>How do you think this might be useful to you?</a:t>
            </a:r>
          </a:p>
          <a:p>
            <a:pPr marL="514350" indent="-514350">
              <a:buAutoNum type="arabicPeriod"/>
            </a:pPr>
            <a:endParaRPr lang="en-US" sz="3000" dirty="0"/>
          </a:p>
        </p:txBody>
      </p:sp>
    </p:spTree>
    <p:extLst>
      <p:ext uri="{BB962C8B-B14F-4D97-AF65-F5344CB8AC3E}">
        <p14:creationId xmlns:p14="http://schemas.microsoft.com/office/powerpoint/2010/main" val="18549754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{79437FF1-848F-D445-834A-9CE71C04F337}tf10001058</Template>
  <TotalTime>2806</TotalTime>
  <Words>1064</Words>
  <Application>Microsoft Macintosh PowerPoint</Application>
  <PresentationFormat>Widescreen</PresentationFormat>
  <Paragraphs>124</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Celestial</vt:lpstr>
      <vt:lpstr>Welcome to  Professional Development Skills  Part 1</vt:lpstr>
      <vt:lpstr>Week 1 - In Today’s class</vt:lpstr>
      <vt:lpstr>First meeting</vt:lpstr>
      <vt:lpstr>Getting to know you</vt:lpstr>
      <vt:lpstr>INTRODUCTION TO PD1</vt:lpstr>
      <vt:lpstr>Discovering PD1</vt:lpstr>
      <vt:lpstr>The Career express model</vt:lpstr>
      <vt:lpstr>The Career express model - Answers</vt:lpstr>
      <vt:lpstr>The Career express model - REFLECTION</vt:lpstr>
      <vt:lpstr>Setting expectations 1</vt:lpstr>
      <vt:lpstr>Setting expectations 2</vt:lpstr>
      <vt:lpstr>The Assignment Brief</vt:lpstr>
      <vt:lpstr>Getting to know the assignment brief</vt:lpstr>
      <vt:lpstr>Getting to know the assignment brief</vt:lpstr>
      <vt:lpstr>The employability scheme</vt:lpstr>
      <vt:lpstr>The employability team</vt:lpstr>
      <vt:lpstr>The Employability scheme sessions</vt:lpstr>
      <vt:lpstr>The Employability scheme – Quick quiz</vt:lpstr>
      <vt:lpstr>Summary</vt:lpstr>
      <vt:lpstr>Summary of PD1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Kenz M BC</dc:creator>
  <cp:lastModifiedBy>Kenz M BC</cp:lastModifiedBy>
  <cp:revision>63</cp:revision>
  <dcterms:created xsi:type="dcterms:W3CDTF">2022-06-22T16:50:06Z</dcterms:created>
  <dcterms:modified xsi:type="dcterms:W3CDTF">2023-05-08T09:31:23Z</dcterms:modified>
</cp:coreProperties>
</file>